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97" r:id="rId2"/>
  </p:sldMasterIdLst>
  <p:notesMasterIdLst>
    <p:notesMasterId r:id="rId53"/>
  </p:notesMasterIdLst>
  <p:sldIdLst>
    <p:sldId id="375" r:id="rId3"/>
    <p:sldId id="579" r:id="rId4"/>
    <p:sldId id="580" r:id="rId5"/>
    <p:sldId id="585" r:id="rId6"/>
    <p:sldId id="586" r:id="rId7"/>
    <p:sldId id="581" r:id="rId8"/>
    <p:sldId id="604" r:id="rId9"/>
    <p:sldId id="605" r:id="rId10"/>
    <p:sldId id="582" r:id="rId11"/>
    <p:sldId id="587" r:id="rId12"/>
    <p:sldId id="588" r:id="rId13"/>
    <p:sldId id="589" r:id="rId14"/>
    <p:sldId id="590" r:id="rId15"/>
    <p:sldId id="591" r:id="rId16"/>
    <p:sldId id="592" r:id="rId17"/>
    <p:sldId id="593" r:id="rId18"/>
    <p:sldId id="594" r:id="rId19"/>
    <p:sldId id="595" r:id="rId20"/>
    <p:sldId id="596" r:id="rId21"/>
    <p:sldId id="545" r:id="rId22"/>
    <p:sldId id="598" r:id="rId23"/>
    <p:sldId id="523" r:id="rId24"/>
    <p:sldId id="568" r:id="rId25"/>
    <p:sldId id="569" r:id="rId26"/>
    <p:sldId id="570" r:id="rId27"/>
    <p:sldId id="601" r:id="rId28"/>
    <p:sldId id="571" r:id="rId29"/>
    <p:sldId id="572" r:id="rId30"/>
    <p:sldId id="573" r:id="rId31"/>
    <p:sldId id="574" r:id="rId32"/>
    <p:sldId id="575" r:id="rId33"/>
    <p:sldId id="599" r:id="rId34"/>
    <p:sldId id="555" r:id="rId35"/>
    <p:sldId id="600" r:id="rId36"/>
    <p:sldId id="554" r:id="rId37"/>
    <p:sldId id="556" r:id="rId38"/>
    <p:sldId id="557" r:id="rId39"/>
    <p:sldId id="551" r:id="rId40"/>
    <p:sldId id="552" r:id="rId41"/>
    <p:sldId id="576" r:id="rId42"/>
    <p:sldId id="577" r:id="rId43"/>
    <p:sldId id="558" r:id="rId44"/>
    <p:sldId id="602" r:id="rId45"/>
    <p:sldId id="560" r:id="rId46"/>
    <p:sldId id="563" r:id="rId47"/>
    <p:sldId id="564" r:id="rId48"/>
    <p:sldId id="565" r:id="rId49"/>
    <p:sldId id="566" r:id="rId50"/>
    <p:sldId id="603" r:id="rId51"/>
    <p:sldId id="488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DF"/>
    <a:srgbClr val="0000FF"/>
    <a:srgbClr val="FCA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5764" autoAdjust="0"/>
  </p:normalViewPr>
  <p:slideViewPr>
    <p:cSldViewPr>
      <p:cViewPr varScale="1">
        <p:scale>
          <a:sx n="153" d="100"/>
          <a:sy n="153" d="100"/>
        </p:scale>
        <p:origin x="4920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8859A-9CDD-4EDE-A686-889244D64B7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D282-23E4-4684-A234-A5C5E2C36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9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44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32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8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79AD5-C970-463C-ABF2-5F502BCB04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6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0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4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15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1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33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3D282-23E4-4684-A234-A5C5E2C36C4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29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5" name="Picture 5" descr="main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95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06" y="5703619"/>
            <a:ext cx="1827552" cy="46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3" y="1124744"/>
            <a:ext cx="3263840" cy="63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176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4124-9DCB-4FAB-944A-C672BDAB4D13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BEA20A-3934-4ED9-96D2-99E484AB032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132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EDE7-589A-46C6-ACA4-BE97FA6D4316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51976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83A6-6023-4FDA-9C89-4EC34C8766AB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42684D-3A6E-49E1-911A-2D55C173C99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137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76E9D-0630-4A8A-9B4C-058D386886CA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8ED40B-36D9-4367-A432-A83DF8F9718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959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33392-68D7-4173-91A8-C4D6BC179440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28390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AEEA-BDE9-4A7D-8343-84A9F067E5F3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558949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DF2DF-9593-4EAF-9926-6F02A56BE2A1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355064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C70A-9F23-485C-A1A9-3344D06EB0B1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0213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5217444"/>
          </a:xfrm>
          <a:prstGeom prst="rect">
            <a:avLst/>
          </a:prstGeom>
        </p:spPr>
        <p:txBody>
          <a:bodyPr/>
          <a:lstStyle>
            <a:lvl1pPr marL="180975" indent="-180975">
              <a:defRPr sz="1800">
                <a:latin typeface="맑은 고딕" pitchFamily="50" charset="-127"/>
                <a:ea typeface="맑은 고딕" pitchFamily="50" charset="-127"/>
              </a:defRPr>
            </a:lvl1pPr>
            <a:lvl2pPr marL="450850" indent="-184150"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715963" indent="-180975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896938" indent="-180975">
              <a:defRPr sz="1200">
                <a:latin typeface="맑은 고딕" pitchFamily="50" charset="-127"/>
                <a:ea typeface="맑은 고딕" pitchFamily="50" charset="-127"/>
              </a:defRPr>
            </a:lvl4pPr>
            <a:lvl5pPr marL="1081088" indent="-228600"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3045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089C3F8-29A4-46A8-8B98-B9547BAB9E9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760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33BEA20A-3934-4ED9-96D2-99E484AB032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908721"/>
            <a:ext cx="4042792" cy="5217444"/>
          </a:xfrm>
          <a:prstGeom prst="rect">
            <a:avLst/>
          </a:prstGeom>
        </p:spPr>
        <p:txBody>
          <a:bodyPr/>
          <a:lstStyle>
            <a:lvl1pPr marL="180975" indent="-180975">
              <a:defRPr sz="1800">
                <a:latin typeface="맑은 고딕" pitchFamily="50" charset="-127"/>
                <a:ea typeface="맑은 고딕" pitchFamily="50" charset="-127"/>
              </a:defRPr>
            </a:lvl1pPr>
            <a:lvl2pPr marL="450850" indent="-184150"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715963" indent="-180975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896938" indent="-180975">
              <a:defRPr sz="1200">
                <a:latin typeface="맑은 고딕" pitchFamily="50" charset="-127"/>
                <a:ea typeface="맑은 고딕" pitchFamily="50" charset="-127"/>
              </a:defRPr>
            </a:lvl4pPr>
            <a:lvl5pPr marL="1081088" indent="-228600"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4644008" y="908721"/>
            <a:ext cx="4042792" cy="5217444"/>
          </a:xfrm>
          <a:prstGeom prst="rect">
            <a:avLst/>
          </a:prstGeom>
        </p:spPr>
        <p:txBody>
          <a:bodyPr/>
          <a:lstStyle>
            <a:lvl1pPr marL="180975" indent="-180975">
              <a:defRPr sz="1800">
                <a:latin typeface="맑은 고딕" pitchFamily="50" charset="-127"/>
                <a:ea typeface="맑은 고딕" pitchFamily="50" charset="-127"/>
              </a:defRPr>
            </a:lvl1pPr>
            <a:lvl2pPr marL="450850" indent="-184150">
              <a:defRPr sz="1600">
                <a:latin typeface="맑은 고딕" pitchFamily="50" charset="-127"/>
                <a:ea typeface="맑은 고딕" pitchFamily="50" charset="-127"/>
              </a:defRPr>
            </a:lvl2pPr>
            <a:lvl3pPr marL="715963" indent="-180975">
              <a:defRPr sz="1400">
                <a:latin typeface="맑은 고딕" pitchFamily="50" charset="-127"/>
                <a:ea typeface="맑은 고딕" pitchFamily="50" charset="-127"/>
              </a:defRPr>
            </a:lvl3pPr>
            <a:lvl4pPr marL="896938" indent="-180975">
              <a:defRPr sz="1200">
                <a:latin typeface="맑은 고딕" pitchFamily="50" charset="-127"/>
                <a:ea typeface="맑은 고딕" pitchFamily="50" charset="-127"/>
              </a:defRPr>
            </a:lvl4pPr>
            <a:lvl5pPr marL="1081088" indent="-228600"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5465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1E42684D-3A6E-49E1-911A-2D55C173C99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98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ED40B-36D9-4367-A432-A83DF8F971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424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>
            <a:normAutofit/>
          </a:bodyPr>
          <a:lstStyle>
            <a:lvl1pPr>
              <a:defRPr sz="4000" baseline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B77A-A5D3-40CA-B02F-CB4028C74DE7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1371600"/>
            <a:ext cx="2339975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339975" y="1371600"/>
            <a:ext cx="2339975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572000" y="1371600"/>
            <a:ext cx="2339975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804025" y="1371600"/>
            <a:ext cx="2339975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9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84238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800" baseline="0">
                <a:latin typeface="Calibri" panose="020F0502020204030204" pitchFamily="34" charset="0"/>
                <a:ea typeface="+mn-ea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Font typeface="Wingdings" panose="05000000000000000000" pitchFamily="2" charset="2"/>
              <a:buChar char="v"/>
              <a:defRPr sz="2400" baseline="0">
                <a:latin typeface="Calibri" panose="020F0502020204030204" pitchFamily="34" charset="0"/>
                <a:ea typeface="+mn-ea"/>
              </a:defRPr>
            </a:lvl2pPr>
            <a:lvl3pPr>
              <a:lnSpc>
                <a:spcPct val="110000"/>
              </a:lnSpc>
              <a:buClr>
                <a:schemeClr val="accent1"/>
              </a:buClr>
              <a:defRPr sz="2000" baseline="0">
                <a:latin typeface="Calibri" panose="020F0502020204030204" pitchFamily="34" charset="0"/>
                <a:ea typeface="+mn-ea"/>
              </a:defRPr>
            </a:lvl3pPr>
            <a:lvl4pPr>
              <a:lnSpc>
                <a:spcPct val="110000"/>
              </a:lnSpc>
              <a:buClr>
                <a:schemeClr val="accent1"/>
              </a:buClr>
              <a:defRPr sz="1800" baseline="0">
                <a:latin typeface="Calibri" panose="020F0502020204030204" pitchFamily="34" charset="0"/>
                <a:ea typeface="+mn-ea"/>
              </a:defRPr>
            </a:lvl4pPr>
            <a:lvl5pPr>
              <a:lnSpc>
                <a:spcPct val="110000"/>
              </a:lnSpc>
              <a:buClr>
                <a:schemeClr val="accent1"/>
              </a:buClr>
              <a:defRPr sz="1800" baseline="0">
                <a:latin typeface="Calibri" panose="020F0502020204030204" pitchFamily="34" charset="0"/>
                <a:ea typeface="+mn-ea"/>
              </a:defRPr>
            </a:lvl5pPr>
          </a:lstStyle>
          <a:p>
            <a:pPr lvl="0"/>
            <a:r>
              <a:rPr lang="en-US" altLang="ko-KR" dirty="0"/>
              <a:t> Click to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 Third level</a:t>
            </a:r>
          </a:p>
          <a:p>
            <a:pPr lvl="3"/>
            <a:r>
              <a:rPr lang="en-US" altLang="ko-KR" dirty="0"/>
              <a:t> Fourth level</a:t>
            </a:r>
          </a:p>
          <a:p>
            <a:pPr lvl="4"/>
            <a:r>
              <a:rPr lang="en-US" altLang="ko-KR" dirty="0"/>
              <a:t> 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BED73-C3B0-41CA-AAB7-5DCF3A94B034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1066800"/>
            <a:ext cx="2339975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339975" y="1066800"/>
            <a:ext cx="2339975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572000" y="1066800"/>
            <a:ext cx="2339975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804025" y="1066800"/>
            <a:ext cx="2339975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8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8262-3DE0-4696-B297-F02272480DDD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89C3F8-29A4-46A8-8B98-B9547BAB9E9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305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mbott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87122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10051" y="6581775"/>
            <a:ext cx="7239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rgbClr val="000066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52" name="Picture 7" descr="temto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53871"/>
            <a:ext cx="8353175" cy="9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89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91D1E-21F7-4849-A9A2-5D721B0B9104}" type="datetime1">
              <a:rPr lang="en-US" altLang="ko-KR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2B2DFE-6C7D-49CD-9662-3DFFAE21800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249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3098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Lab8:</a:t>
            </a:r>
            <a:br>
              <a:rPr lang="en-US" altLang="ko-KR" dirty="0"/>
            </a:br>
            <a:r>
              <a:rPr lang="en-US" altLang="ko-KR" dirty="0" err="1"/>
              <a:t>SoC</a:t>
            </a:r>
            <a:r>
              <a:rPr lang="en-US" altLang="ko-KR" dirty="0"/>
              <a:t> Design Flow </a:t>
            </a:r>
            <a:r>
              <a:rPr lang="en-US" altLang="ko-KR"/>
              <a:t>Using </a:t>
            </a:r>
            <a:br>
              <a:rPr lang="en-US" altLang="ko-KR"/>
            </a:br>
            <a:r>
              <a:rPr lang="en-US" altLang="ko-KR"/>
              <a:t>HLS and DMA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345704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/>
              <a:t>명지대학교 전자공학과</a:t>
            </a:r>
            <a:endParaRPr lang="en-US" altLang="ko-KR" dirty="0"/>
          </a:p>
          <a:p>
            <a:r>
              <a:rPr lang="ko-KR" altLang="en-US"/>
              <a:t>박 </a:t>
            </a:r>
            <a:r>
              <a:rPr lang="ko-KR" altLang="en-US" dirty="0"/>
              <a:t>상 윤</a:t>
            </a:r>
          </a:p>
        </p:txBody>
      </p:sp>
    </p:spTree>
    <p:extLst>
      <p:ext uri="{BB962C8B-B14F-4D97-AF65-F5344CB8AC3E}">
        <p14:creationId xmlns:p14="http://schemas.microsoft.com/office/powerpoint/2010/main" val="1595424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Launch </a:t>
            </a:r>
            <a:r>
              <a:rPr lang="en-US" altLang="ko-KR" dirty="0" err="1"/>
              <a:t>Vivado</a:t>
            </a:r>
            <a:r>
              <a:rPr lang="en-US" altLang="ko-KR" dirty="0"/>
              <a:t> HLS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32119"/>
            <a:ext cx="6840760" cy="4275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31640" y="3173086"/>
            <a:ext cx="1080120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27784" y="1253546"/>
            <a:ext cx="399736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Vivado HLS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열기 </a:t>
            </a: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2400" u="sng">
                <a:latin typeface="Calibri" panose="020F0502020204030204" pitchFamily="34" charset="0"/>
                <a:cs typeface="Calibri" panose="020F0502020204030204" pitchFamily="34" charset="0"/>
              </a:rPr>
              <a:t>Vivado </a:t>
            </a:r>
            <a:r>
              <a:rPr lang="ko-KR" altLang="en-US" sz="2400" u="sng">
                <a:latin typeface="Calibri" panose="020F0502020204030204" pitchFamily="34" charset="0"/>
                <a:cs typeface="Calibri" panose="020F0502020204030204" pitchFamily="34" charset="0"/>
              </a:rPr>
              <a:t>아님</a:t>
            </a: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0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87" y="1225549"/>
            <a:ext cx="5381625" cy="54959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1979712" y="2159174"/>
            <a:ext cx="5372100" cy="102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55976" y="6237311"/>
            <a:ext cx="1123628" cy="484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7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216025"/>
            <a:ext cx="5381625" cy="55054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55976" y="6309320"/>
            <a:ext cx="1008112" cy="3701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39753" y="3439507"/>
            <a:ext cx="2448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소스코드를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새로 생성할 것이므로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Next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81186" y="1745473"/>
            <a:ext cx="3050853" cy="3701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60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37" y="1224037"/>
            <a:ext cx="5362575" cy="548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55976" y="6309320"/>
            <a:ext cx="1008112" cy="3701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81186" y="1745473"/>
            <a:ext cx="3050853" cy="3701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0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16025"/>
            <a:ext cx="5372100" cy="55054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07703" y="2195339"/>
            <a:ext cx="2285159" cy="276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07703" y="2605050"/>
            <a:ext cx="2357167" cy="276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735970" y="3059435"/>
            <a:ext cx="522080" cy="348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84168" y="3968750"/>
            <a:ext cx="203708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보드 선택을 위해 클릭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3784083"/>
            <a:ext cx="424847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클럭주기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10ns (Tc)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설정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 HLS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Synthesis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할 때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Timing constraint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가 됨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691680" y="2924944"/>
            <a:ext cx="288032" cy="8591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8" idx="2"/>
          </p:cNvCxnSpPr>
          <p:nvPr/>
        </p:nvCxnSpPr>
        <p:spPr>
          <a:xfrm flipV="1">
            <a:off x="6997010" y="3407941"/>
            <a:ext cx="0" cy="5608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4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83" y="1176638"/>
            <a:ext cx="7477125" cy="561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1883824" y="1532728"/>
            <a:ext cx="86409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67283" y="4221088"/>
            <a:ext cx="5460901" cy="331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48237" y="6356350"/>
            <a:ext cx="1060067" cy="383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8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225550"/>
            <a:ext cx="5381625" cy="54959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07705" y="2924944"/>
            <a:ext cx="446449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148064" y="6265887"/>
            <a:ext cx="1152128" cy="407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3826659"/>
            <a:ext cx="4464496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Zedboard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가 선택된 것을 확인 후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Finish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32" y="1161612"/>
            <a:ext cx="8207732" cy="56249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Source Code </a:t>
            </a:r>
            <a:r>
              <a:rPr lang="ko-KR" altLang="en-US"/>
              <a:t>추가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7584" y="2322016"/>
            <a:ext cx="194421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99932" y="1450121"/>
            <a:ext cx="470653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Source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에서 마우스 우 클릭후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New File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adder5.cpp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입력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114104"/>
            <a:ext cx="5116065" cy="3592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4340" y="2705231"/>
            <a:ext cx="4249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파일이름으로 </a:t>
            </a:r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adder5.cpp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(5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더하는 덧셈기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4609188" y="5734099"/>
            <a:ext cx="100830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994944" y="6344920"/>
            <a:ext cx="947515" cy="318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161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96194"/>
            <a:ext cx="7286625" cy="4800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Source Code </a:t>
            </a:r>
            <a:r>
              <a:rPr lang="ko-KR" altLang="en-US"/>
              <a:t>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983884" y="3209751"/>
            <a:ext cx="1113556" cy="34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11760" y="2492896"/>
            <a:ext cx="3168352" cy="144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39480" y="1910223"/>
            <a:ext cx="468052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생성한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adder5.cpp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에 아래의 코드 추가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0745" y="4230588"/>
            <a:ext cx="4896544" cy="23083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void adder5(int A[50], int B[50]) 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  int i;</a:t>
            </a:r>
          </a:p>
          <a:p>
            <a:endParaRPr lang="en-US" altLang="ko-KR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  for(i = 0; i &lt; 50; i++){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    B[i] = A[i] + 5;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ko-KR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8802" y="4970304"/>
            <a:ext cx="261203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 배열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더해서 배열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B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출력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890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41" y="1494695"/>
            <a:ext cx="2626243" cy="4371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7" y="1435636"/>
            <a:ext cx="6331317" cy="41712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입력을 </a:t>
            </a:r>
            <a:r>
              <a:rPr lang="en-US" altLang="ko-KR"/>
              <a:t>AXI Streaming Interface</a:t>
            </a:r>
            <a:r>
              <a:rPr lang="ko-KR" altLang="en-US"/>
              <a:t>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4858827" y="2212251"/>
            <a:ext cx="1061826" cy="34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88841" y="2707824"/>
            <a:ext cx="432048" cy="380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063056" y="2996112"/>
            <a:ext cx="1407247" cy="243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96399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6419" y="268829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7143" y="315257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283" y="4000996"/>
            <a:ext cx="6076020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Directive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탭 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입력에서 마우스 우클릭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Insert Directive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Source File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axis (AXI streaming interface) </a:t>
            </a:r>
            <a:r>
              <a:rPr lang="ko-KR" altLang="en-US" sz="240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78295" y="1970301"/>
            <a:ext cx="2290532" cy="263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17768" y="183653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65077" y="233217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156583" y="2986073"/>
            <a:ext cx="942601" cy="263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13786" y="286552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6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211470" y="5509881"/>
            <a:ext cx="942601" cy="263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553200" y="2415923"/>
            <a:ext cx="942601" cy="263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877724" y="526733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7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6679" y="4017236"/>
            <a:ext cx="314191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Adder5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모듈을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axi streaming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인터페이스로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DMA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와 연결할 예정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024500" y="3241948"/>
            <a:ext cx="1123032" cy="70786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2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ZYNQ AXI PS-PL Interfaces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76" y="2234120"/>
            <a:ext cx="5251367" cy="31390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718108" y="4771716"/>
            <a:ext cx="878227" cy="54680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76056" y="4782402"/>
            <a:ext cx="864096" cy="5908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604448" y="2982203"/>
            <a:ext cx="514400" cy="5908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179512" y="1136104"/>
            <a:ext cx="3866000" cy="572189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HP</a:t>
            </a:r>
          </a:p>
          <a:p>
            <a:pPr marL="612000" lvl="1"/>
            <a:r>
              <a:rPr lang="en-US" altLang="ko-KR" sz="1800" u="sng" dirty="0"/>
              <a:t>4x64 bit </a:t>
            </a:r>
            <a:r>
              <a:rPr lang="en-US" altLang="ko-KR" sz="1800" u="sng"/>
              <a:t>Slave interfaces</a:t>
            </a:r>
            <a:r>
              <a:rPr lang="en-US" altLang="ko-KR" sz="1800"/>
              <a:t> is  optimized </a:t>
            </a:r>
            <a:r>
              <a:rPr lang="en-US" altLang="ko-KR" sz="1800" dirty="0"/>
              <a:t>for high bandwidth access</a:t>
            </a:r>
            <a:r>
              <a:rPr lang="en-US" altLang="ko-KR" sz="1800" dirty="0">
                <a:solidFill>
                  <a:srgbClr val="FF0000"/>
                </a:solidFill>
              </a:rPr>
              <a:t> from PL to </a:t>
            </a:r>
            <a:r>
              <a:rPr lang="en-US" altLang="ko-KR" sz="1800">
                <a:solidFill>
                  <a:srgbClr val="FF0000"/>
                </a:solidFill>
              </a:rPr>
              <a:t>external memory.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en-US" altLang="ko-KR" sz="2000" dirty="0"/>
              <a:t>GP</a:t>
            </a:r>
          </a:p>
          <a:p>
            <a:pPr marL="612000" lvl="1"/>
            <a:r>
              <a:rPr lang="en-US" altLang="ko-KR" sz="1800" u="sng" dirty="0"/>
              <a:t>2x32 bit </a:t>
            </a:r>
            <a:r>
              <a:rPr lang="en-US" altLang="ko-KR" sz="1800" u="sng"/>
              <a:t>Slave interfaces</a:t>
            </a:r>
            <a:r>
              <a:rPr lang="en-US" altLang="ko-KR" sz="1800"/>
              <a:t> is optimized </a:t>
            </a:r>
            <a:r>
              <a:rPr lang="en-US" altLang="ko-KR" sz="1800" dirty="0"/>
              <a:t>for access </a:t>
            </a:r>
            <a:r>
              <a:rPr lang="en-US" altLang="ko-KR" sz="1800" dirty="0">
                <a:solidFill>
                  <a:srgbClr val="FF0000"/>
                </a:solidFill>
              </a:rPr>
              <a:t>from PL to </a:t>
            </a:r>
            <a:r>
              <a:rPr lang="en-US" altLang="ko-KR" sz="1800">
                <a:solidFill>
                  <a:srgbClr val="FF0000"/>
                </a:solidFill>
              </a:rPr>
              <a:t>PS peripherals.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612000" lvl="1"/>
            <a:r>
              <a:rPr lang="en-US" altLang="ko-KR" sz="1800" u="sng" dirty="0"/>
              <a:t>2x32 bit </a:t>
            </a:r>
            <a:r>
              <a:rPr lang="en-US" altLang="ko-KR" sz="1800" u="sng"/>
              <a:t>Master interfaces</a:t>
            </a:r>
            <a:r>
              <a:rPr lang="en-US" altLang="ko-KR" sz="1800"/>
              <a:t> is optimized </a:t>
            </a:r>
            <a:r>
              <a:rPr lang="en-US" altLang="ko-KR" sz="1800" dirty="0"/>
              <a:t>for access </a:t>
            </a:r>
            <a:r>
              <a:rPr lang="en-US" altLang="ko-KR" sz="1800" dirty="0">
                <a:solidFill>
                  <a:srgbClr val="FF0000"/>
                </a:solidFill>
              </a:rPr>
              <a:t>from processors to </a:t>
            </a:r>
            <a:r>
              <a:rPr lang="en-US" altLang="ko-KR" sz="1800">
                <a:solidFill>
                  <a:srgbClr val="FF0000"/>
                </a:solidFill>
              </a:rPr>
              <a:t>PL registers.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en-US" altLang="ko-KR" sz="2000" dirty="0"/>
              <a:t>ACP</a:t>
            </a:r>
          </a:p>
          <a:p>
            <a:pPr marL="612000" lvl="1"/>
            <a:r>
              <a:rPr lang="en-US" altLang="ko-KR" sz="1800" u="sng" dirty="0"/>
              <a:t>1x64 bit </a:t>
            </a:r>
            <a:r>
              <a:rPr lang="en-US" altLang="ko-KR" sz="1800" u="sng"/>
              <a:t>Slave interface</a:t>
            </a:r>
            <a:r>
              <a:rPr lang="en-US" altLang="ko-KR" sz="1800"/>
              <a:t> is optimized </a:t>
            </a:r>
            <a:r>
              <a:rPr lang="en-US" altLang="ko-KR" sz="1800" dirty="0"/>
              <a:t>for access </a:t>
            </a:r>
            <a:r>
              <a:rPr lang="en-US" altLang="ko-KR" sz="1800" dirty="0">
                <a:solidFill>
                  <a:srgbClr val="FF0000"/>
                </a:solidFill>
              </a:rPr>
              <a:t>from PL to </a:t>
            </a:r>
            <a:r>
              <a:rPr lang="en-US" altLang="ko-KR" sz="1800">
                <a:solidFill>
                  <a:srgbClr val="FF0000"/>
                </a:solidFill>
              </a:rPr>
              <a:t>processor caches.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80317" y="538114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</a:t>
            </a:r>
            <a:endParaRPr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5947" y="534317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</a:t>
            </a:r>
            <a:endParaRPr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87619" y="2576412"/>
            <a:ext cx="56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ACP</a:t>
            </a:r>
            <a:endParaRPr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1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24" y="2037988"/>
            <a:ext cx="7992888" cy="47391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입력을 </a:t>
            </a:r>
            <a:r>
              <a:rPr lang="en-US" altLang="ko-KR"/>
              <a:t>AXI Streaming Interface</a:t>
            </a:r>
            <a:r>
              <a:rPr lang="ko-KR" altLang="en-US"/>
              <a:t>로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2627784" y="3029652"/>
            <a:ext cx="3285704" cy="3993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13488" y="2888602"/>
            <a:ext cx="2632624" cy="7564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0571" y="1187359"/>
            <a:ext cx="739780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도 같은 방식으로 설정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ko-KR" altLang="en-US" sz="2000" u="sng">
                <a:latin typeface="Calibri" panose="020F0502020204030204" pitchFamily="34" charset="0"/>
                <a:cs typeface="Calibri" panose="020F0502020204030204" pitchFamily="34" charset="0"/>
              </a:rPr>
              <a:t>소스코드에 인터페이스 설정 </a:t>
            </a:r>
            <a:r>
              <a:rPr lang="en-US" altLang="ko-KR" sz="2000" u="sng">
                <a:latin typeface="Calibri" panose="020F0502020204030204" pitchFamily="34" charset="0"/>
                <a:cs typeface="Calibri" panose="020F0502020204030204" pitchFamily="34" charset="0"/>
              </a:rPr>
              <a:t>Directive</a:t>
            </a:r>
            <a:r>
              <a:rPr lang="ko-KR" altLang="en-US" sz="2000" u="sng">
                <a:latin typeface="Calibri" panose="020F0502020204030204" pitchFamily="34" charset="0"/>
                <a:cs typeface="Calibri" panose="020F0502020204030204" pitchFamily="34" charset="0"/>
              </a:rPr>
              <a:t>가 반영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되었는지 확인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0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297012" y="2276872"/>
            <a:ext cx="6181725" cy="4133850"/>
            <a:chOff x="1297012" y="2276872"/>
            <a:chExt cx="6181725" cy="41338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7012" y="2276872"/>
              <a:ext cx="6181725" cy="413385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297012" y="2276872"/>
              <a:ext cx="618172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Top Module </a:t>
            </a:r>
            <a:r>
              <a:rPr lang="ko-KR" altLang="en-US"/>
              <a:t>설정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424970"/>
            <a:ext cx="777686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Project Settings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클릭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또는           클릭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아래와 같은 순서로 실행하여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synthesize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수행할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top function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지정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424970"/>
            <a:ext cx="361185" cy="42138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58358" y="3051989"/>
            <a:ext cx="93610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02709" y="3184044"/>
            <a:ext cx="808434" cy="308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3266" y="299595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1072" y="293018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81" y="3591881"/>
            <a:ext cx="4714875" cy="2819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3559782" y="3851818"/>
            <a:ext cx="16561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3946" y="378441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35528" y="6009753"/>
            <a:ext cx="1081100" cy="364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58715" y="599191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89912" y="4399786"/>
            <a:ext cx="4774576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어떤 함수를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HLS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통하여 합성할 지 선택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adder5.cpp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파일에 있는 </a:t>
            </a:r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adder5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 함수를 합성할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top function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으로 선택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259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81952"/>
            <a:ext cx="7916005" cy="49395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Synthesize the Design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 flipH="1">
            <a:off x="7123204" y="2151524"/>
            <a:ext cx="943280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3868202" y="2132856"/>
            <a:ext cx="364277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1007" y="1216700"/>
            <a:ext cx="4461125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             버튼 클릭하여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synthesis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수행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9066" y="216206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4260" y="194334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246878"/>
            <a:ext cx="386083" cy="3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05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980728"/>
            <a:ext cx="4629150" cy="4476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Export the RTL Core to IP Catalog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 flipH="1">
            <a:off x="3995936" y="2107335"/>
            <a:ext cx="2963818" cy="13282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6676" y="2455307"/>
            <a:ext cx="3235204" cy="9233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Vivado</a:t>
            </a:r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 Design Suite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에서 사용하는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IP Catalog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에 등록하기 위해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IP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export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시킴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6660232" y="5025430"/>
            <a:ext cx="959768" cy="3545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95" y="5432011"/>
            <a:ext cx="3840853" cy="1377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H="1">
            <a:off x="4788024" y="6597352"/>
            <a:ext cx="1512168" cy="2192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627784" y="5503773"/>
            <a:ext cx="2088232" cy="121770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9512" y="3821455"/>
            <a:ext cx="4680520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Solution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Export RTL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또는          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1" indent="-342900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IP Catalog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1" indent="-342900">
              <a:buFont typeface="+mj-lt"/>
              <a:buAutoNum type="arabicPeriod"/>
            </a:pP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Verilog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1" indent="-342900">
              <a:buFont typeface="+mj-lt"/>
              <a:buAutoNum type="arabicPeriod"/>
            </a:pPr>
            <a:r>
              <a:rPr lang="en-US" altLang="ko-KR" err="1">
                <a:latin typeface="Calibri" panose="020F0502020204030204" pitchFamily="34" charset="0"/>
                <a:cs typeface="Calibri" panose="020F0502020204030204" pitchFamily="34" charset="0"/>
              </a:rPr>
              <a:t>Vivado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Synthesis, place and route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2000" lvl="1" indent="-342900">
              <a:buFont typeface="+mj-lt"/>
              <a:buAutoNum type="arabicPeriod"/>
            </a:pP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</a:p>
          <a:p>
            <a:pPr marL="612000" lvl="1" indent="-342900">
              <a:buFont typeface="+mj-lt"/>
              <a:buAutoNum type="arabicPeriod"/>
            </a:pPr>
            <a:r>
              <a:rPr lang="en-US" altLang="ko-KR" u="sng">
                <a:latin typeface="Calibri" panose="020F0502020204030204" pitchFamily="34" charset="0"/>
                <a:cs typeface="Calibri" panose="020F0502020204030204" pitchFamily="34" charset="0"/>
              </a:rPr>
              <a:t>Finished export RTL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나올 때 까지 기다림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. (P&amp;R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까지 수행 후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IP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생성 등록까지 시간이 좀 소요됨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08" y="3789040"/>
            <a:ext cx="3905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84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68031"/>
            <a:ext cx="7704856" cy="55499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Export the RTL Core to IP Catalog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 flipH="1">
            <a:off x="1043608" y="2636912"/>
            <a:ext cx="1872208" cy="28803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1233" y="4365104"/>
            <a:ext cx="520923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생성된 </a:t>
            </a:r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 </a:t>
            </a:r>
            <a:r>
              <a:rPr lang="ko-KR" altLang="en-US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코어는</a:t>
            </a:r>
            <a:endParaRPr lang="en-US" altLang="ko-KR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solution1/impl/ip/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폴더에 저장됨을 기억하자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549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51442"/>
            <a:ext cx="6563072" cy="55703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Launch the </a:t>
            </a:r>
            <a:r>
              <a:rPr lang="en-US" altLang="ko-KR" dirty="0" err="1"/>
              <a:t>Vivado</a:t>
            </a:r>
            <a:r>
              <a:rPr lang="en-US" altLang="ko-KR" dirty="0"/>
              <a:t> Design Suite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4283968" y="2634665"/>
            <a:ext cx="4464496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Vivado Design Suite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열기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Tools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Settings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선택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 flipH="1">
            <a:off x="1403648" y="1268760"/>
            <a:ext cx="2088232" cy="1728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47664" y="5381540"/>
            <a:ext cx="7344815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Vivado HLS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Export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Vivado Design Suite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 Catalog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불러오기 위해 방금 생성한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경로를 추가해줘야 함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565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 Catalog</a:t>
            </a:r>
            <a:r>
              <a:rPr lang="ko-KR" altLang="en-US"/>
              <a:t>에서 이용하기 위한 경로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40" y="1115773"/>
            <a:ext cx="6332636" cy="56281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flipH="1">
            <a:off x="1623740" y="1988840"/>
            <a:ext cx="1752261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3851920" y="3429000"/>
            <a:ext cx="374359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74698" y="187676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8174" y="331692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3635895" y="3641829"/>
            <a:ext cx="3024336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3653" y="358579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6279" y="4183109"/>
            <a:ext cx="360040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지난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Lab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생성한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Adder5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모듈과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이름이 중복되므로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 전 경로는 삭제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798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8" y="1156327"/>
            <a:ext cx="6328116" cy="5638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IP Catalog</a:t>
            </a:r>
            <a:r>
              <a:rPr lang="ko-KR" altLang="en-US"/>
              <a:t>에서 이용하기 위한 경로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 flipH="1">
            <a:off x="1320642" y="2074503"/>
            <a:ext cx="1752261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3352050" y="3465515"/>
            <a:ext cx="374359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1600" y="196242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8304" y="335343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52050" y="3721609"/>
            <a:ext cx="224656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18304" y="366557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1920" y="4109506"/>
            <a:ext cx="343787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방금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HLS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에서 생성한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IP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등록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 flipH="1">
            <a:off x="4459913" y="6356350"/>
            <a:ext cx="864095" cy="3247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33807" y="630312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42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Vivado</a:t>
            </a:r>
            <a:r>
              <a:rPr lang="ko-KR" altLang="en-US"/>
              <a:t>에서 아래의 루틴을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Create New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Create Block Design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Add IP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ZYNQ7 Processing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ZYNQ7 Processing System </a:t>
            </a:r>
            <a:r>
              <a:rPr lang="ko-KR" altLang="en-US" dirty="0"/>
              <a:t>더블클릭 하여 </a:t>
            </a:r>
            <a:r>
              <a:rPr lang="en-US" altLang="ko-KR" dirty="0"/>
              <a:t>Configuration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914400" lvl="1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619672" y="4509120"/>
            <a:ext cx="6034024" cy="523220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기억이 나지 않는 </a:t>
            </a:r>
            <a:r>
              <a:rPr lang="ko-KR" altLang="en-US" sz="28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사람은 이전 </a:t>
            </a:r>
            <a:r>
              <a:rPr lang="en-US" altLang="ko-KR" sz="28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Lab </a:t>
            </a:r>
            <a:r>
              <a:rPr lang="ko-KR" altLang="en-US" sz="28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참조</a:t>
            </a:r>
            <a:endParaRPr lang="ko-KR" altLang="en-US" sz="2800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828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5A70-730E-4A4E-8B7E-FF8B1E20C4F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1200" t="8434" r="8962" b="55107"/>
          <a:stretch/>
        </p:blipFill>
        <p:spPr>
          <a:xfrm>
            <a:off x="1331640" y="1340768"/>
            <a:ext cx="6427797" cy="461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1493" y="5308405"/>
            <a:ext cx="365049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Presets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에서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ZedBoard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선택하여 미리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ZedBoard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용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default setting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40128" y="3052815"/>
            <a:ext cx="1253004" cy="123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84238"/>
          </a:xfrm>
        </p:spPr>
        <p:txBody>
          <a:bodyPr/>
          <a:lstStyle/>
          <a:p>
            <a:r>
              <a:rPr lang="en-US" altLang="ko-KR" dirty="0"/>
              <a:t>Create Processing System (PS)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025259" y="1922603"/>
            <a:ext cx="504056" cy="21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3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This </a:t>
            </a:r>
            <a:r>
              <a:rPr lang="en-US" altLang="ko-KR" dirty="0"/>
              <a:t>Lab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000" dirty="0"/>
                  <a:t>In this lab, we will </a:t>
                </a:r>
                <a:r>
                  <a:rPr lang="en-US" altLang="ko-KR" sz="2000"/>
                  <a:t>use (CPUCache of PS</a:t>
                </a:r>
                <a:r>
                  <a:rPr lang="en-US" altLang="ko-KR" sz="2000" b="1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altLang="ko-KR" sz="2000" b="1">
                    <a:sym typeface="Wingdings" panose="05000000000000000000" pitchFamily="2" charset="2"/>
                  </a:rPr>
                  <a:t> </a:t>
                </a:r>
                <a:r>
                  <a:rPr lang="en-US" altLang="ko-KR" sz="2000"/>
                  <a:t>CustomIP</a:t>
                </a:r>
                <a:r>
                  <a:rPr lang="en-US" altLang="ko-KR" sz="2000" b="1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</m:oMath>
                </a14:m>
                <a:r>
                  <a:rPr lang="en-US" altLang="ko-KR" sz="2000" b="1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2000"/>
                  <a:t>CPUCache of PS) </a:t>
                </a:r>
                <a:r>
                  <a:rPr lang="en-US" altLang="ko-KR" sz="2000" dirty="0"/>
                  <a:t>to create a loopback</a:t>
                </a:r>
                <a:r>
                  <a:rPr lang="en-US" altLang="ko-KR" sz="2000"/>
                  <a:t>. </a:t>
                </a:r>
              </a:p>
              <a:p>
                <a:r>
                  <a:rPr lang="en-US" altLang="ko-KR" sz="2000"/>
                  <a:t>We can use Adder5 IP for Custom IP</a:t>
                </a:r>
              </a:p>
              <a:p>
                <a:r>
                  <a:rPr lang="en-US" altLang="ko-KR" sz="2000"/>
                  <a:t>DMA controller performs data transfer of both “Cache memory to Custom IP” and “Custom IP to Cache memory”. </a:t>
                </a:r>
              </a:p>
              <a:p>
                <a:r>
                  <a:rPr lang="en-US" altLang="ko-KR" sz="2000"/>
                  <a:t>You can also replace Custom IP module with </a:t>
                </a:r>
                <a:r>
                  <a:rPr lang="en-US" altLang="ko-KR" sz="2000" u="sng"/>
                  <a:t>AXI FIFO</a:t>
                </a:r>
                <a:r>
                  <a:rPr lang="en-US" altLang="ko-KR" sz="2000"/>
                  <a:t> as we studied in DMA lectures </a:t>
                </a:r>
                <a:r>
                  <a:rPr lang="en-US" altLang="ko-KR" sz="2000" u="sng"/>
                  <a:t>if we want only data transfer.</a:t>
                </a:r>
                <a:r>
                  <a:rPr lang="en-US" altLang="ko-KR" sz="2000"/>
                  <a:t>  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364" r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9210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91" y="1477814"/>
            <a:ext cx="7551386" cy="52284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Processing System (PS)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1494" y="2902505"/>
            <a:ext cx="36567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2. PC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와 보드의 연결을 위해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47592" y="4665878"/>
            <a:ext cx="350472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3. UART1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제외하고 모두 해제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altLang="ko-KR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GPIO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도 사용하지 않으므로 해제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2188200" y="3345756"/>
            <a:ext cx="2664296" cy="21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91394" y="5582350"/>
            <a:ext cx="900100" cy="21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88782" y="1432941"/>
            <a:ext cx="5006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MIO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Configuration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</a:t>
            </a:r>
            <a:endParaRPr lang="en-US" altLang="ko-KR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291" y="3009291"/>
            <a:ext cx="1332148" cy="216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27784" y="1802273"/>
            <a:ext cx="28083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1. MIO Configuration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/>
          <p:cNvCxnSpPr>
            <a:stCxn id="16" idx="1"/>
          </p:cNvCxnSpPr>
          <p:nvPr/>
        </p:nvCxnSpPr>
        <p:spPr>
          <a:xfrm flipH="1">
            <a:off x="1748618" y="1986939"/>
            <a:ext cx="879166" cy="10045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88200" y="4519907"/>
            <a:ext cx="1663720" cy="955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83868" y="5582350"/>
            <a:ext cx="183620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4. Timer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도 해제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7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6" y="1142509"/>
            <a:ext cx="8486149" cy="55872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Processing System (PS)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932040" y="1443071"/>
            <a:ext cx="3466728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v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ko-KR" alt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260981" y="5682472"/>
            <a:ext cx="330594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PS-PL Configuration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950" indent="-342900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 AXI GP0 Interface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</a:p>
          <a:p>
            <a:pPr marL="139950" indent="-342900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AXI ACP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Interface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선택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30471" y="3245061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DMA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설정을 위한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M_AXI_GP0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067944" y="3439693"/>
            <a:ext cx="1937787" cy="3493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0472" y="5594120"/>
            <a:ext cx="298671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DMA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와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 CPU Cache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사이의 인터페이스를 위한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S_AXI_ACP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4" name="직선 화살표 연결선 13"/>
          <p:cNvCxnSpPr>
            <a:stCxn id="12" idx="1"/>
          </p:cNvCxnSpPr>
          <p:nvPr/>
        </p:nvCxnSpPr>
        <p:spPr>
          <a:xfrm flipH="1" flipV="1">
            <a:off x="4860034" y="5454642"/>
            <a:ext cx="1170438" cy="4626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47546" y="2978422"/>
            <a:ext cx="1424154" cy="30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13951" y="4874750"/>
            <a:ext cx="5538368" cy="534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84844" y="3885071"/>
            <a:ext cx="5467475" cy="448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3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AXI DMA </a:t>
            </a:r>
            <a:r>
              <a:rPr lang="ko-KR" altLang="en-US"/>
              <a:t>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2581"/>
            <a:ext cx="7715200" cy="5501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140968"/>
            <a:ext cx="455705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ADD IP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AXI Direct Memory Access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추가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추가한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AXI 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DMA </a:t>
            </a:r>
            <a:r>
              <a:rPr lang="ko-KR" altLang="en-US">
                <a:latin typeface="Calibri" panose="020F0502020204030204" pitchFamily="34" charset="0"/>
                <a:cs typeface="Calibri" panose="020F0502020204030204" pitchFamily="34" charset="0"/>
              </a:rPr>
              <a:t>더블클릭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56" y="1556792"/>
            <a:ext cx="2149136" cy="249655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76256" y="2034407"/>
            <a:ext cx="2187236" cy="307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393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47" y="1805479"/>
            <a:ext cx="6741356" cy="47481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AXI DMA </a:t>
            </a:r>
            <a:r>
              <a:rPr lang="ko-KR" altLang="en-US"/>
              <a:t>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11" name="직사각형 10"/>
          <p:cNvSpPr/>
          <p:nvPr/>
        </p:nvSpPr>
        <p:spPr>
          <a:xfrm flipH="1">
            <a:off x="3438183" y="3213226"/>
            <a:ext cx="1944216" cy="10711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66397" y="1196752"/>
            <a:ext cx="6752306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아래와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같이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“Enable Scatter Gather Engine”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체크 해제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6415" y="3326696"/>
            <a:ext cx="3366065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Scatter Gather Mode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는 사용하지 않을 예정이므로 체크 해제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6715527" y="6159515"/>
            <a:ext cx="755104" cy="3432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93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DMA</a:t>
            </a:r>
            <a:r>
              <a:rPr lang="ko-KR" altLang="en-US"/>
              <a:t>와</a:t>
            </a:r>
            <a:r>
              <a:rPr lang="en-US" altLang="ko-KR"/>
              <a:t> AXI</a:t>
            </a:r>
            <a:r>
              <a:rPr lang="ko-KR" altLang="en-US"/>
              <a:t>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0768"/>
            <a:ext cx="6881292" cy="44715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flipH="1">
            <a:off x="5581092" y="2505433"/>
            <a:ext cx="1223156" cy="3475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449803"/>
            <a:ext cx="4678461" cy="32473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flipH="1">
            <a:off x="4572000" y="4614468"/>
            <a:ext cx="2232248" cy="13348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13724" y="1215215"/>
            <a:ext cx="3910468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Run Connection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Automation 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모두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check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후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7308303" y="6219436"/>
            <a:ext cx="785887" cy="4101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60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2339752" y="4456063"/>
            <a:ext cx="4828009" cy="2284049"/>
            <a:chOff x="1547664" y="4889004"/>
            <a:chExt cx="5908129" cy="298428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664" y="4889004"/>
              <a:ext cx="5908129" cy="298428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746103" y="6531027"/>
              <a:ext cx="1222821" cy="646331"/>
            </a:xfrm>
            <a:prstGeom prst="rect">
              <a:avLst/>
            </a:prstGeom>
            <a:solidFill>
              <a:srgbClr val="EBF1DF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L2 Cache 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19872" y="5301208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96410" y="6014893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93110" y="6602372"/>
              <a:ext cx="736965" cy="936104"/>
            </a:xfrm>
            <a:prstGeom prst="rect">
              <a:avLst/>
            </a:prstGeom>
            <a:solidFill>
              <a:srgbClr val="EBF1DF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Custom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 IP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(Adder5)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88959" y="6694434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805569" y="668037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 rot="13395675">
            <a:off x="3606761" y="4975956"/>
            <a:ext cx="1335496" cy="4227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 rot="10800000">
            <a:off x="3366159" y="5783275"/>
            <a:ext cx="1431163" cy="4227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DMA</a:t>
            </a:r>
            <a:r>
              <a:rPr lang="ko-KR" altLang="en-US"/>
              <a:t>와</a:t>
            </a:r>
            <a:r>
              <a:rPr lang="en-US" altLang="ko-KR"/>
              <a:t> AXI</a:t>
            </a:r>
            <a:r>
              <a:rPr lang="ko-KR" altLang="en-US"/>
              <a:t>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1043608" y="1196752"/>
            <a:ext cx="712879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마우스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오른쪽 클릭 후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Regenerate Layout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해서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연결상태 확인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" y="1750455"/>
            <a:ext cx="9120651" cy="27509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60032" y="2314923"/>
            <a:ext cx="64807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380312" y="3493338"/>
            <a:ext cx="648072" cy="191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532120" y="2409879"/>
            <a:ext cx="1813560" cy="1276257"/>
          </a:xfrm>
          <a:custGeom>
            <a:avLst/>
            <a:gdLst>
              <a:gd name="connsiteX0" fmla="*/ 0 w 1813560"/>
              <a:gd name="connsiteY0" fmla="*/ 15524 h 1276257"/>
              <a:gd name="connsiteX1" fmla="*/ 312420 w 1813560"/>
              <a:gd name="connsiteY1" fmla="*/ 160304 h 1276257"/>
              <a:gd name="connsiteX2" fmla="*/ 807720 w 1813560"/>
              <a:gd name="connsiteY2" fmla="*/ 1166144 h 1276257"/>
              <a:gd name="connsiteX3" fmla="*/ 1813560 w 1813560"/>
              <a:gd name="connsiteY3" fmla="*/ 1204244 h 127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1276257">
                <a:moveTo>
                  <a:pt x="0" y="15524"/>
                </a:moveTo>
                <a:cubicBezTo>
                  <a:pt x="88900" y="-7971"/>
                  <a:pt x="177800" y="-31466"/>
                  <a:pt x="312420" y="160304"/>
                </a:cubicBezTo>
                <a:cubicBezTo>
                  <a:pt x="447040" y="352074"/>
                  <a:pt x="557530" y="992154"/>
                  <a:pt x="807720" y="1166144"/>
                </a:cubicBezTo>
                <a:cubicBezTo>
                  <a:pt x="1057910" y="1340134"/>
                  <a:pt x="1435735" y="1272189"/>
                  <a:pt x="1813560" y="120424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09678" y="2217653"/>
            <a:ext cx="2994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GP0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와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DMA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설정을 위한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S_AXI_LITE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포트 연결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13269" y="2199348"/>
            <a:ext cx="64807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53036" y="3408186"/>
            <a:ext cx="64807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545689" y="2282675"/>
            <a:ext cx="7433069" cy="1267280"/>
          </a:xfrm>
          <a:custGeom>
            <a:avLst/>
            <a:gdLst>
              <a:gd name="connsiteX0" fmla="*/ 2165251 w 7433069"/>
              <a:gd name="connsiteY0" fmla="*/ 51288 h 1267280"/>
              <a:gd name="connsiteX1" fmla="*/ 1875691 w 7433069"/>
              <a:gd name="connsiteY1" fmla="*/ 135108 h 1267280"/>
              <a:gd name="connsiteX2" fmla="*/ 1685191 w 7433069"/>
              <a:gd name="connsiteY2" fmla="*/ 1209528 h 1267280"/>
              <a:gd name="connsiteX3" fmla="*/ 473611 w 7433069"/>
              <a:gd name="connsiteY3" fmla="*/ 1079988 h 1267280"/>
              <a:gd name="connsiteX4" fmla="*/ 496471 w 7433069"/>
              <a:gd name="connsiteY4" fmla="*/ 721848 h 1267280"/>
              <a:gd name="connsiteX5" fmla="*/ 6440071 w 7433069"/>
              <a:gd name="connsiteY5" fmla="*/ 645648 h 1267280"/>
              <a:gd name="connsiteX6" fmla="*/ 7369711 w 7433069"/>
              <a:gd name="connsiteY6" fmla="*/ 1240008 h 126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3069" h="1267280">
                <a:moveTo>
                  <a:pt x="2165251" y="51288"/>
                </a:moveTo>
                <a:cubicBezTo>
                  <a:pt x="2060476" y="-3322"/>
                  <a:pt x="1955701" y="-57932"/>
                  <a:pt x="1875691" y="135108"/>
                </a:cubicBezTo>
                <a:cubicBezTo>
                  <a:pt x="1795681" y="328148"/>
                  <a:pt x="1918871" y="1052048"/>
                  <a:pt x="1685191" y="1209528"/>
                </a:cubicBezTo>
                <a:cubicBezTo>
                  <a:pt x="1451511" y="1367008"/>
                  <a:pt x="671731" y="1161268"/>
                  <a:pt x="473611" y="1079988"/>
                </a:cubicBezTo>
                <a:cubicBezTo>
                  <a:pt x="275491" y="998708"/>
                  <a:pt x="-497939" y="794238"/>
                  <a:pt x="496471" y="721848"/>
                </a:cubicBezTo>
                <a:cubicBezTo>
                  <a:pt x="1490881" y="649458"/>
                  <a:pt x="5294531" y="559288"/>
                  <a:pt x="6440071" y="645648"/>
                </a:cubicBezTo>
                <a:cubicBezTo>
                  <a:pt x="7585611" y="732008"/>
                  <a:pt x="7477661" y="986008"/>
                  <a:pt x="7369711" y="124000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43608" y="3892247"/>
            <a:ext cx="345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AXI_ACP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포트와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(CPU Cache) DMA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의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M_AXI_MM2S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포트 연결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4501168" y="3660524"/>
            <a:ext cx="1937518" cy="140971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4532131" y="2979188"/>
            <a:ext cx="1060554" cy="28196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176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DMA</a:t>
            </a:r>
            <a:r>
              <a:rPr lang="ko-KR" altLang="en-US"/>
              <a:t>와</a:t>
            </a:r>
            <a:r>
              <a:rPr lang="en-US" altLang="ko-KR"/>
              <a:t> AXI</a:t>
            </a:r>
            <a:r>
              <a:rPr lang="ko-KR" altLang="en-US"/>
              <a:t>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55576" y="1268760"/>
            <a:ext cx="756084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다시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“Run Connection Automation”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모두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check </a:t>
            </a:r>
            <a:r>
              <a:rPr lang="ko-KR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후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5" y="1829584"/>
            <a:ext cx="8754863" cy="24482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72400" y="3429000"/>
            <a:ext cx="648072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707904" y="2132856"/>
            <a:ext cx="64807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157398" y="2247900"/>
            <a:ext cx="6825915" cy="1944904"/>
          </a:xfrm>
          <a:custGeom>
            <a:avLst/>
            <a:gdLst>
              <a:gd name="connsiteX0" fmla="*/ 6674182 w 6825915"/>
              <a:gd name="connsiteY0" fmla="*/ 1272540 h 1944904"/>
              <a:gd name="connsiteX1" fmla="*/ 6742762 w 6825915"/>
              <a:gd name="connsiteY1" fmla="*/ 1264920 h 1944904"/>
              <a:gd name="connsiteX2" fmla="*/ 6811342 w 6825915"/>
              <a:gd name="connsiteY2" fmla="*/ 1036320 h 1944904"/>
              <a:gd name="connsiteX3" fmla="*/ 6437962 w 6825915"/>
              <a:gd name="connsiteY3" fmla="*/ 853440 h 1944904"/>
              <a:gd name="connsiteX4" fmla="*/ 5386402 w 6825915"/>
              <a:gd name="connsiteY4" fmla="*/ 845820 h 1944904"/>
              <a:gd name="connsiteX5" fmla="*/ 4997782 w 6825915"/>
              <a:gd name="connsiteY5" fmla="*/ 1371600 h 1944904"/>
              <a:gd name="connsiteX6" fmla="*/ 4738702 w 6825915"/>
              <a:gd name="connsiteY6" fmla="*/ 1828800 h 1944904"/>
              <a:gd name="connsiteX7" fmla="*/ 509602 w 6825915"/>
              <a:gd name="connsiteY7" fmla="*/ 1882140 h 1944904"/>
              <a:gd name="connsiteX8" fmla="*/ 151462 w 6825915"/>
              <a:gd name="connsiteY8" fmla="*/ 1051560 h 1944904"/>
              <a:gd name="connsiteX9" fmla="*/ 1203022 w 6825915"/>
              <a:gd name="connsiteY9" fmla="*/ 1104900 h 1944904"/>
              <a:gd name="connsiteX10" fmla="*/ 1385902 w 6825915"/>
              <a:gd name="connsiteY10" fmla="*/ 419100 h 1944904"/>
              <a:gd name="connsiteX11" fmla="*/ 1530682 w 6825915"/>
              <a:gd name="connsiteY11" fmla="*/ 0 h 194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5915" h="1944904">
                <a:moveTo>
                  <a:pt x="6674182" y="1272540"/>
                </a:moveTo>
                <a:cubicBezTo>
                  <a:pt x="6697042" y="1288415"/>
                  <a:pt x="6719902" y="1304290"/>
                  <a:pt x="6742762" y="1264920"/>
                </a:cubicBezTo>
                <a:cubicBezTo>
                  <a:pt x="6765622" y="1225550"/>
                  <a:pt x="6862142" y="1104900"/>
                  <a:pt x="6811342" y="1036320"/>
                </a:cubicBezTo>
                <a:cubicBezTo>
                  <a:pt x="6760542" y="967740"/>
                  <a:pt x="6675452" y="885190"/>
                  <a:pt x="6437962" y="853440"/>
                </a:cubicBezTo>
                <a:cubicBezTo>
                  <a:pt x="6200472" y="821690"/>
                  <a:pt x="5626432" y="759460"/>
                  <a:pt x="5386402" y="845820"/>
                </a:cubicBezTo>
                <a:cubicBezTo>
                  <a:pt x="5146372" y="932180"/>
                  <a:pt x="5105732" y="1207770"/>
                  <a:pt x="4997782" y="1371600"/>
                </a:cubicBezTo>
                <a:cubicBezTo>
                  <a:pt x="4889832" y="1535430"/>
                  <a:pt x="5486732" y="1743710"/>
                  <a:pt x="4738702" y="1828800"/>
                </a:cubicBezTo>
                <a:cubicBezTo>
                  <a:pt x="3990672" y="1913890"/>
                  <a:pt x="1274142" y="2011680"/>
                  <a:pt x="509602" y="1882140"/>
                </a:cubicBezTo>
                <a:cubicBezTo>
                  <a:pt x="-254938" y="1752600"/>
                  <a:pt x="35892" y="1181100"/>
                  <a:pt x="151462" y="1051560"/>
                </a:cubicBezTo>
                <a:cubicBezTo>
                  <a:pt x="267032" y="922020"/>
                  <a:pt x="997282" y="1210310"/>
                  <a:pt x="1203022" y="1104900"/>
                </a:cubicBezTo>
                <a:cubicBezTo>
                  <a:pt x="1408762" y="999490"/>
                  <a:pt x="1331292" y="603250"/>
                  <a:pt x="1385902" y="419100"/>
                </a:cubicBezTo>
                <a:cubicBezTo>
                  <a:pt x="1440512" y="234950"/>
                  <a:pt x="1485597" y="117475"/>
                  <a:pt x="153068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51520" y="4365104"/>
            <a:ext cx="4828009" cy="2284049"/>
            <a:chOff x="1547664" y="4889004"/>
            <a:chExt cx="5908129" cy="298428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664" y="4889004"/>
              <a:ext cx="5908129" cy="298428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746103" y="6531027"/>
              <a:ext cx="1222821" cy="646331"/>
            </a:xfrm>
            <a:prstGeom prst="rect">
              <a:avLst/>
            </a:prstGeom>
            <a:solidFill>
              <a:srgbClr val="EBF1DF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L2 Cache 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93110" y="6602372"/>
              <a:ext cx="736965" cy="936104"/>
            </a:xfrm>
            <a:prstGeom prst="rect">
              <a:avLst/>
            </a:prstGeom>
            <a:solidFill>
              <a:srgbClr val="EBF1DF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Custom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 IP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(Adder5)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88959" y="7194758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05569" y="7180694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" name="타원 23"/>
          <p:cNvSpPr/>
          <p:nvPr/>
        </p:nvSpPr>
        <p:spPr>
          <a:xfrm rot="10800000">
            <a:off x="1259632" y="6093296"/>
            <a:ext cx="1431163" cy="4227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24" y="4310725"/>
            <a:ext cx="2881048" cy="212635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80564" y="4734346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Calibri" panose="020F0502020204030204" pitchFamily="34" charset="0"/>
                <a:cs typeface="Calibri" panose="020F0502020204030204" pitchFamily="34" charset="0"/>
              </a:rPr>
              <a:t>M_AXI_MM2S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80564" y="5650866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Calibri" panose="020F0502020204030204" pitchFamily="34" charset="0"/>
                <a:cs typeface="Calibri" panose="020F0502020204030204" pitchFamily="34" charset="0"/>
              </a:rPr>
              <a:t>M_AXI_S2MM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78665" y="4563906"/>
            <a:ext cx="1121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Calibri" panose="020F0502020204030204" pitchFamily="34" charset="0"/>
                <a:cs typeface="Calibri" panose="020F0502020204030204" pitchFamily="34" charset="0"/>
              </a:rPr>
              <a:t>S_AXI_ACP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45254" y="6146785"/>
            <a:ext cx="336549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 Interconnect v2.1 </a:t>
            </a:r>
            <a:r>
              <a:rPr lang="en-US" altLang="ko-KR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LogiCore IP Product Guide (PG059) </a:t>
            </a:r>
            <a:r>
              <a:rPr lang="ko-KR" alt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참조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04668" y="5705812"/>
            <a:ext cx="1246495" cy="369332"/>
          </a:xfrm>
          <a:prstGeom prst="rect">
            <a:avLst/>
          </a:prstGeom>
          <a:noFill/>
          <a:ln w="28575"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Shared Bus</a:t>
            </a:r>
            <a:endParaRPr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2328217" y="4225673"/>
            <a:ext cx="1379687" cy="18882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70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Adder5 </a:t>
            </a:r>
            <a:r>
              <a:rPr lang="ko-KR" altLang="en-US"/>
              <a:t>추가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DMA</a:t>
            </a:r>
            <a:r>
              <a:rPr lang="ko-KR" altLang="en-US"/>
              <a:t>와 </a:t>
            </a:r>
            <a:r>
              <a:rPr lang="en-US" altLang="ko-KR"/>
              <a:t>AXI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647564" y="1236315"/>
            <a:ext cx="784887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Add IP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“Adder5”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IP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추가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(HLS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통해 생성한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IP)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Adder5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입력인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‘A’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포트와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DMA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M_AXIS_MM2S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포트 연결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7" y="2141638"/>
            <a:ext cx="5076056" cy="2439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13" y="2141638"/>
            <a:ext cx="2061995" cy="21035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979712" y="4388435"/>
            <a:ext cx="4828009" cy="2284049"/>
            <a:chOff x="1547664" y="4889004"/>
            <a:chExt cx="5908129" cy="298428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7664" y="4889004"/>
              <a:ext cx="5908129" cy="298428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746103" y="6531027"/>
              <a:ext cx="1222821" cy="646331"/>
            </a:xfrm>
            <a:prstGeom prst="rect">
              <a:avLst/>
            </a:prstGeom>
            <a:solidFill>
              <a:srgbClr val="EBF1DF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L2 Cache 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93110" y="6602372"/>
              <a:ext cx="736965" cy="936104"/>
            </a:xfrm>
            <a:prstGeom prst="rect">
              <a:avLst/>
            </a:prstGeom>
            <a:solidFill>
              <a:srgbClr val="EBF1DF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Custom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 IP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(Adder5)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72368" y="6602371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70405" y="6355389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 rot="10800000">
            <a:off x="4860033" y="5661248"/>
            <a:ext cx="1431163" cy="4227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067688" y="3283435"/>
            <a:ext cx="1440416" cy="23617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851904" y="3129000"/>
            <a:ext cx="1004513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280708" y="3140230"/>
            <a:ext cx="502257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2412" y="2395337"/>
            <a:ext cx="2061995" cy="290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86280" y="4283678"/>
            <a:ext cx="3557993" cy="12003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point-to-point mappling : interconnect module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필요 없음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AXI Streaming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은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보내는 쪽이 항상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Master,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받는 쪽이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Slave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63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Adder5 </a:t>
            </a:r>
            <a:r>
              <a:rPr lang="ko-KR" altLang="en-US"/>
              <a:t>추가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DMA</a:t>
            </a:r>
            <a:r>
              <a:rPr lang="ko-KR" altLang="en-US"/>
              <a:t>와 </a:t>
            </a:r>
            <a:r>
              <a:rPr lang="en-US" altLang="ko-KR"/>
              <a:t>AXI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1331640" y="1341743"/>
            <a:ext cx="7056784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Adder5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출력인 ‘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B’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포트와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DMA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‘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S_AXIS_S2MM’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포트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4961781" cy="255263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979712" y="4388435"/>
            <a:ext cx="4828009" cy="2284049"/>
            <a:chOff x="1547664" y="4889004"/>
            <a:chExt cx="5908129" cy="298428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664" y="4889004"/>
              <a:ext cx="5908129" cy="29842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746103" y="6531027"/>
              <a:ext cx="1222821" cy="646331"/>
            </a:xfrm>
            <a:prstGeom prst="rect">
              <a:avLst/>
            </a:prstGeom>
            <a:solidFill>
              <a:srgbClr val="EBF1DF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L2 Cache 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93110" y="6602372"/>
              <a:ext cx="736965" cy="936104"/>
            </a:xfrm>
            <a:prstGeom prst="rect">
              <a:avLst/>
            </a:prstGeom>
            <a:solidFill>
              <a:srgbClr val="EBF1DF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Custom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 IP</a:t>
              </a:r>
            </a:p>
            <a:p>
              <a:pPr algn="ctr"/>
              <a:r>
                <a:rPr lang="en-US" altLang="ko-KR" sz="1400">
                  <a:latin typeface="Calibri" panose="020F0502020204030204" pitchFamily="34" charset="0"/>
                  <a:cs typeface="Calibri" panose="020F0502020204030204" pitchFamily="34" charset="0"/>
                </a:rPr>
                <a:t>(Adder5)</a:t>
              </a:r>
              <a:endParaRPr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72368" y="7154318"/>
              <a:ext cx="345640" cy="442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77152" y="7154316"/>
              <a:ext cx="445681" cy="442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타원 14"/>
          <p:cNvSpPr/>
          <p:nvPr/>
        </p:nvSpPr>
        <p:spPr>
          <a:xfrm rot="10800000">
            <a:off x="4860033" y="6102639"/>
            <a:ext cx="1431163" cy="4227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91196" y="3594551"/>
            <a:ext cx="34109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03406" y="2843542"/>
            <a:ext cx="99439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5" idx="4"/>
          </p:cNvCxnSpPr>
          <p:nvPr/>
        </p:nvCxnSpPr>
        <p:spPr>
          <a:xfrm flipH="1" flipV="1">
            <a:off x="5076056" y="4463344"/>
            <a:ext cx="499558" cy="163929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2368459" y="2956560"/>
            <a:ext cx="4470031" cy="1478428"/>
          </a:xfrm>
          <a:custGeom>
            <a:avLst/>
            <a:gdLst>
              <a:gd name="connsiteX0" fmla="*/ 222341 w 4470031"/>
              <a:gd name="connsiteY0" fmla="*/ 0 h 1478428"/>
              <a:gd name="connsiteX1" fmla="*/ 77561 w 4470031"/>
              <a:gd name="connsiteY1" fmla="*/ 243840 h 1478428"/>
              <a:gd name="connsiteX2" fmla="*/ 8981 w 4470031"/>
              <a:gd name="connsiteY2" fmla="*/ 784860 h 1478428"/>
              <a:gd name="connsiteX3" fmla="*/ 275681 w 4470031"/>
              <a:gd name="connsiteY3" fmla="*/ 1264920 h 1478428"/>
              <a:gd name="connsiteX4" fmla="*/ 2074001 w 4470031"/>
              <a:gd name="connsiteY4" fmla="*/ 1478280 h 1478428"/>
              <a:gd name="connsiteX5" fmla="*/ 4238081 w 4470031"/>
              <a:gd name="connsiteY5" fmla="*/ 1287780 h 1478428"/>
              <a:gd name="connsiteX6" fmla="*/ 4306661 w 4470031"/>
              <a:gd name="connsiteY6" fmla="*/ 731520 h 14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0031" h="1478428">
                <a:moveTo>
                  <a:pt x="222341" y="0"/>
                </a:moveTo>
                <a:cubicBezTo>
                  <a:pt x="167731" y="56515"/>
                  <a:pt x="113121" y="113030"/>
                  <a:pt x="77561" y="243840"/>
                </a:cubicBezTo>
                <a:cubicBezTo>
                  <a:pt x="42001" y="374650"/>
                  <a:pt x="-24039" y="614680"/>
                  <a:pt x="8981" y="784860"/>
                </a:cubicBezTo>
                <a:cubicBezTo>
                  <a:pt x="42001" y="955040"/>
                  <a:pt x="-68489" y="1149350"/>
                  <a:pt x="275681" y="1264920"/>
                </a:cubicBezTo>
                <a:cubicBezTo>
                  <a:pt x="619851" y="1380490"/>
                  <a:pt x="1413601" y="1474470"/>
                  <a:pt x="2074001" y="1478280"/>
                </a:cubicBezTo>
                <a:cubicBezTo>
                  <a:pt x="2734401" y="1482090"/>
                  <a:pt x="3865971" y="1412240"/>
                  <a:pt x="4238081" y="1287780"/>
                </a:cubicBezTo>
                <a:cubicBezTo>
                  <a:pt x="4610191" y="1163320"/>
                  <a:pt x="4458426" y="947420"/>
                  <a:pt x="4306661" y="73152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48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Adder5 </a:t>
            </a:r>
            <a:r>
              <a:rPr lang="ko-KR" altLang="en-US"/>
              <a:t>추가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DMA</a:t>
            </a:r>
            <a:r>
              <a:rPr lang="ko-KR" altLang="en-US"/>
              <a:t>와 </a:t>
            </a:r>
            <a:r>
              <a:rPr lang="en-US" altLang="ko-KR"/>
              <a:t>AXI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899592" y="1496978"/>
            <a:ext cx="756084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Adder5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에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reset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신호 입력을 주기 위해 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adder5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‘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ap_rst_n’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포트와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DMA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‘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axi_resetn’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포트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564904"/>
            <a:ext cx="6657975" cy="34766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08104" y="4653136"/>
            <a:ext cx="79208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23728" y="4195204"/>
            <a:ext cx="79208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7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This </a:t>
            </a:r>
            <a:r>
              <a:rPr lang="en-US" altLang="ko-KR" dirty="0"/>
              <a:t>Lab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/>
              <a:t>Block Diagram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29" y="1966507"/>
            <a:ext cx="7276281" cy="367535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1475310" y="2348880"/>
            <a:ext cx="1201287" cy="1216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93021" y="2062407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In PL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344" y="238434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In PS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059371" y="2768597"/>
            <a:ext cx="503762" cy="8019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907530" y="2507307"/>
            <a:ext cx="667167" cy="68333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145016" y="2492039"/>
            <a:ext cx="725375" cy="10708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4188765" y="3359074"/>
            <a:ext cx="4487691" cy="2374182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108645" y="2541464"/>
            <a:ext cx="13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GP0 Master</a:t>
            </a:r>
            <a:endParaRPr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80714" y="4262779"/>
            <a:ext cx="912700" cy="936104"/>
          </a:xfrm>
          <a:prstGeom prst="rect">
            <a:avLst/>
          </a:prstGeom>
          <a:solidFill>
            <a:srgbClr val="EBF1DF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Custom</a:t>
            </a:r>
          </a:p>
          <a:p>
            <a:pPr algn="ctr"/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 IP</a:t>
            </a:r>
          </a:p>
          <a:p>
            <a:pPr algn="ctr"/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(Adder5)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5310" y="4049463"/>
            <a:ext cx="1465193" cy="646331"/>
          </a:xfrm>
          <a:prstGeom prst="rect">
            <a:avLst/>
          </a:prstGeom>
          <a:solidFill>
            <a:srgbClr val="EBF1DF"/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L2 Cache </a:t>
            </a:r>
          </a:p>
          <a:p>
            <a:pPr algn="ctr"/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84894" y="4590057"/>
            <a:ext cx="13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ACP Slave</a:t>
            </a:r>
          </a:p>
          <a:p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(Single Port)</a:t>
            </a:r>
            <a:endParaRPr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타원 8"/>
          <p:cNvSpPr/>
          <p:nvPr/>
        </p:nvSpPr>
        <p:spPr>
          <a:xfrm rot="2561626">
            <a:off x="1925828" y="1144203"/>
            <a:ext cx="1807386" cy="516468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0500" y="4866004"/>
            <a:ext cx="86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280500" y="4220725"/>
            <a:ext cx="86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  <a:endParaRPr lang="ko-KR" altLang="en-US" dirty="0"/>
          </a:p>
        </p:txBody>
      </p:sp>
      <p:sp>
        <p:nvSpPr>
          <p:cNvPr id="10" name="왼쪽 중괄호 9"/>
          <p:cNvSpPr/>
          <p:nvPr/>
        </p:nvSpPr>
        <p:spPr>
          <a:xfrm>
            <a:off x="2713114" y="4372628"/>
            <a:ext cx="319124" cy="678042"/>
          </a:xfrm>
          <a:prstGeom prst="leftBrac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81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Adder5 </a:t>
            </a:r>
            <a:r>
              <a:rPr lang="ko-KR" altLang="en-US"/>
              <a:t>추가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DMA</a:t>
            </a:r>
            <a:r>
              <a:rPr lang="ko-KR" altLang="en-US"/>
              <a:t>와 </a:t>
            </a:r>
            <a:r>
              <a:rPr lang="en-US" altLang="ko-KR"/>
              <a:t>AXI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899592" y="1470357"/>
            <a:ext cx="756084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Adder5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에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clock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신호 입력을 주기 위해 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adder5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‘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ap_clk’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포트와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DMA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‘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s_axi_lite_aclk’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포트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08" y="2505422"/>
            <a:ext cx="6762750" cy="3371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59772" y="4452019"/>
            <a:ext cx="79208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03388" y="3525857"/>
            <a:ext cx="1080120" cy="308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749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52" y="2184868"/>
            <a:ext cx="8101620" cy="43306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DMA Interrupt</a:t>
            </a:r>
            <a:r>
              <a:rPr lang="ko-KR" altLang="en-US" dirty="0"/>
              <a:t>를 </a:t>
            </a:r>
            <a:r>
              <a:rPr lang="en-US" altLang="ko-KR" dirty="0"/>
              <a:t>PS</a:t>
            </a:r>
            <a:r>
              <a:rPr lang="ko-KR" altLang="en-US" dirty="0"/>
              <a:t>에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043687" y="1294981"/>
            <a:ext cx="7056625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가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DMA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로부터의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interrupt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신호를 받기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위해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Zynq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PS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더블클릭 후 아래와 같이 선택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86200" y="4964545"/>
            <a:ext cx="5400600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DMA</a:t>
            </a:r>
            <a:r>
              <a:rPr lang="ko-KR" altLang="en-US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는 작업 완료후 프로세서에 </a:t>
            </a:r>
            <a:r>
              <a:rPr lang="en-US" altLang="ko-KR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interrupt</a:t>
            </a:r>
            <a:r>
              <a:rPr lang="ko-KR" altLang="en-US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신호를 보내 </a:t>
            </a:r>
            <a:r>
              <a:rPr lang="en-US" altLang="ko-KR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CPU</a:t>
            </a:r>
            <a:r>
              <a:rPr lang="ko-KR" altLang="en-US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에게 작업의 종료를 알림</a:t>
            </a:r>
            <a:r>
              <a:rPr lang="en-US" altLang="ko-KR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.</a:t>
            </a:r>
            <a:endParaRPr lang="ko-KR" altLang="en-US" sz="2000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8852" y="5441327"/>
            <a:ext cx="1404876" cy="291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23728" y="4110086"/>
            <a:ext cx="5472608" cy="68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987824" y="3573016"/>
            <a:ext cx="108012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052704" y="3287553"/>
            <a:ext cx="2541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From PL to PS interrupt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5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DMA Interrupt</a:t>
            </a:r>
            <a:r>
              <a:rPr lang="ko-KR" altLang="en-US" dirty="0"/>
              <a:t>를 </a:t>
            </a:r>
            <a:r>
              <a:rPr lang="en-US" altLang="ko-KR" dirty="0"/>
              <a:t>PS</a:t>
            </a:r>
            <a:r>
              <a:rPr lang="ko-KR" altLang="en-US" dirty="0"/>
              <a:t>에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971600" y="1287304"/>
            <a:ext cx="7597385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Add IP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Concat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추가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(1bit 2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개를 모아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2bit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로 만들기 위한 모듈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DMA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mm2s_introut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을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concat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In0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에 연결</a:t>
            </a:r>
            <a:endParaRPr lang="en-US" altLang="ko-K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DMA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s2mm_introut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을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concat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In1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에 연결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29619"/>
            <a:ext cx="2321185" cy="23762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2917651"/>
            <a:ext cx="244827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73635"/>
            <a:ext cx="5446276" cy="231154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346452" y="4069779"/>
            <a:ext cx="573302" cy="599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33560" y="4227247"/>
            <a:ext cx="819640" cy="440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87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DMA Interrupt</a:t>
            </a:r>
            <a:r>
              <a:rPr lang="ko-KR" altLang="en-US" dirty="0"/>
              <a:t>를 </a:t>
            </a:r>
            <a:r>
              <a:rPr lang="en-US" altLang="ko-KR" dirty="0"/>
              <a:t>PS</a:t>
            </a:r>
            <a:r>
              <a:rPr lang="ko-KR" altLang="en-US" dirty="0"/>
              <a:t>에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979712" y="1484784"/>
            <a:ext cx="475252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Concat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을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IRQ_F2P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와 연결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153915"/>
            <a:ext cx="5386837" cy="42024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9752" y="5589240"/>
            <a:ext cx="72008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95936" y="3519490"/>
            <a:ext cx="864096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928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Adder5</a:t>
            </a:r>
            <a:r>
              <a:rPr lang="ko-KR" altLang="en-US"/>
              <a:t>의 </a:t>
            </a:r>
            <a:r>
              <a:rPr lang="en-US" altLang="ko-KR"/>
              <a:t>ap_start</a:t>
            </a:r>
            <a:r>
              <a:rPr lang="ko-KR" altLang="en-US" dirty="0"/>
              <a:t>에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‘1’ </a:t>
            </a:r>
            <a:r>
              <a:rPr lang="ko-KR" altLang="en-US" dirty="0"/>
              <a:t>인가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1187624" y="1325918"/>
            <a:ext cx="5939411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Add IP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Constant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추가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상수 값을 출력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Constant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과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adder5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ap_start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를 연결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72"/>
            <a:ext cx="2655034" cy="26119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1640" y="5769373"/>
            <a:ext cx="6944106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Constant</a:t>
            </a:r>
            <a:r>
              <a:rPr lang="ko-KR" altLang="en-US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를 더블클릭 해 보면 상수 값으로 </a:t>
            </a:r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‘1’</a:t>
            </a:r>
            <a:r>
              <a:rPr lang="ko-KR" altLang="en-US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이 들어감을 알 수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있음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 ap_start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를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‘1’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로 하여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adder5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가 동작하게 함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. </a:t>
            </a:r>
            <a:endParaRPr lang="ko-KR" altLang="en-US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264313"/>
            <a:ext cx="5781675" cy="32670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2711970"/>
            <a:ext cx="2655034" cy="319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44692" y="2996952"/>
            <a:ext cx="55530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00192" y="3671846"/>
            <a:ext cx="1512168" cy="477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11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0" y="2184980"/>
            <a:ext cx="8891108" cy="37643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완성된 </a:t>
            </a:r>
            <a:r>
              <a:rPr lang="en-US" altLang="ko-KR" dirty="0"/>
              <a:t>Block Diagram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899592" y="1225508"/>
            <a:ext cx="741682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Tools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Validate Design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선택하여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가 없는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지 다시 확인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(Critical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Warning </a:t>
            </a:r>
            <a:r>
              <a:rPr lang="ko-KR" altLang="en-US" sz="2000">
                <a:latin typeface="Calibri" panose="020F0502020204030204" pitchFamily="34" charset="0"/>
                <a:cs typeface="Calibri" panose="020F0502020204030204" pitchFamily="34" charset="0"/>
              </a:rPr>
              <a:t>나와도 무시할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것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79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아래의 루틴을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Generate </a:t>
            </a:r>
            <a:r>
              <a:rPr lang="en-US" altLang="ko-KR"/>
              <a:t>Output Products </a:t>
            </a:r>
          </a:p>
          <a:p>
            <a:pPr marL="914400" lvl="1" indent="-514350">
              <a:buFont typeface="Wingdings" panose="05000000000000000000" pitchFamily="2" charset="2"/>
              <a:buChar char="ü"/>
            </a:pPr>
            <a:r>
              <a:rPr lang="ko-KR" altLang="en-US"/>
              <a:t>시간 오래 걸리니 기다린다</a:t>
            </a:r>
            <a:r>
              <a:rPr lang="en-US" altLang="ko-KR"/>
              <a:t>. </a:t>
            </a:r>
          </a:p>
          <a:p>
            <a:pPr marL="914400" lvl="1" indent="-514350">
              <a:buFont typeface="Wingdings" panose="05000000000000000000" pitchFamily="2" charset="2"/>
              <a:buChar char="ü"/>
            </a:pPr>
            <a:r>
              <a:rPr lang="en-US" altLang="ko-KR"/>
              <a:t>Critical Warning Message </a:t>
            </a:r>
            <a:r>
              <a:rPr lang="ko-KR" altLang="en-US"/>
              <a:t>나와도 무시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Create HDL Wrapper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/>
              <a:t>Generate Bitstream (</a:t>
            </a:r>
            <a:r>
              <a:rPr lang="ko-KR" altLang="en-US"/>
              <a:t>오래 걸림</a:t>
            </a:r>
            <a:r>
              <a:rPr lang="en-US" altLang="ko-KR"/>
              <a:t>)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Export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Export Hardware (</a:t>
            </a:r>
            <a:r>
              <a:rPr lang="en-US" altLang="ko-KR"/>
              <a:t>Include Bitstream)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Launch SDK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556792"/>
            <a:ext cx="2047875" cy="571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89003" y="1772817"/>
            <a:ext cx="863317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53200" y="2194904"/>
            <a:ext cx="2509936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없어질 때까지 기다림</a:t>
            </a:r>
            <a:r>
              <a:rPr lang="en-US" altLang="ko-KR" sz="20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. </a:t>
            </a:r>
            <a:endParaRPr lang="ko-KR" altLang="en-US" sz="2000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845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SDK</a:t>
            </a:r>
            <a:r>
              <a:rPr lang="ko-KR" altLang="en-US"/>
              <a:t>에서 아래의 루틴을</a:t>
            </a:r>
            <a:r>
              <a:rPr lang="en-US" altLang="ko-KR"/>
              <a:t> </a:t>
            </a:r>
            <a:r>
              <a:rPr lang="ko-KR" altLang="en-US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000"/>
              <a:t>SDK</a:t>
            </a:r>
            <a:r>
              <a:rPr lang="ko-KR" altLang="en-US" sz="2000"/>
              <a:t>에서 </a:t>
            </a:r>
            <a:r>
              <a:rPr lang="en-US" altLang="ko-KR" sz="2000"/>
              <a:t>File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New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Application Project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Hello_world</a:t>
            </a:r>
            <a:r>
              <a:rPr lang="ko-KR" altLang="en-US" sz="2000"/>
              <a:t>프로젝트 생성</a:t>
            </a:r>
            <a:endParaRPr lang="en-US" altLang="ko-KR" sz="200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/>
              <a:t>hello_world.c </a:t>
            </a:r>
            <a:r>
              <a:rPr lang="ko-KR" altLang="en-US" sz="2000" dirty="0"/>
              <a:t>파일 내용을 지우고</a:t>
            </a:r>
            <a:r>
              <a:rPr lang="en-US" altLang="ko-KR" sz="2000"/>
              <a:t>, eclass</a:t>
            </a:r>
            <a:r>
              <a:rPr lang="ko-KR" altLang="en-US" sz="2000" dirty="0"/>
              <a:t>에서 다운로드한 </a:t>
            </a:r>
            <a:r>
              <a:rPr lang="en-US" altLang="ko-KR" sz="2000" dirty="0" err="1"/>
              <a:t>example_c_code.c</a:t>
            </a:r>
            <a:r>
              <a:rPr lang="en-US" altLang="ko-KR" sz="2000" dirty="0"/>
              <a:t> </a:t>
            </a:r>
            <a:r>
              <a:rPr lang="ko-KR" altLang="en-US" sz="2000" dirty="0"/>
              <a:t>내용을 복사해서 붙임</a:t>
            </a:r>
            <a:r>
              <a:rPr lang="en-US" altLang="ko-KR" sz="20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 err="1"/>
              <a:t>Ctrl+S</a:t>
            </a:r>
            <a:r>
              <a:rPr lang="ko-KR" altLang="en-US" sz="2000" dirty="0"/>
              <a:t> 하여 저장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/>
              <a:t>Project </a:t>
            </a:r>
            <a:r>
              <a:rPr lang="en-US" altLang="ko-KR" sz="2000">
                <a:sym typeface="Wingdings" panose="05000000000000000000" pitchFamily="2" charset="2"/>
              </a:rPr>
              <a:t> </a:t>
            </a:r>
            <a:r>
              <a:rPr lang="en-US" altLang="ko-KR" sz="2000"/>
              <a:t>Build All </a:t>
            </a:r>
            <a:r>
              <a:rPr lang="ko-KR" altLang="en-US" sz="2000"/>
              <a:t>하여 </a:t>
            </a:r>
            <a:r>
              <a:rPr lang="en-US" altLang="ko-KR" sz="2000"/>
              <a:t>C Code </a:t>
            </a:r>
            <a:r>
              <a:rPr lang="ko-KR" altLang="en-US" sz="2000"/>
              <a:t>컴파일</a:t>
            </a:r>
            <a:endParaRPr lang="en-US" altLang="ko-KR" sz="200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/>
              <a:t>Xilinx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Program FPGA </a:t>
            </a:r>
            <a:r>
              <a:rPr lang="ko-KR" altLang="en-US" sz="2000"/>
              <a:t>하여 하드웨어 </a:t>
            </a:r>
            <a:r>
              <a:rPr lang="en-US" altLang="ko-KR" sz="2000"/>
              <a:t>bitstream </a:t>
            </a:r>
            <a:r>
              <a:rPr lang="ko-KR" altLang="en-US" sz="2000"/>
              <a:t>다운로드</a:t>
            </a:r>
            <a:endParaRPr lang="en-US" altLang="ko-KR" sz="200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/>
              <a:t>Tera Term </a:t>
            </a:r>
            <a:r>
              <a:rPr lang="ko-KR" altLang="en-US" sz="2000"/>
              <a:t>열어서 </a:t>
            </a:r>
            <a:r>
              <a:rPr lang="en-US" altLang="ko-KR" sz="2000"/>
              <a:t>Serial Port </a:t>
            </a:r>
            <a:r>
              <a:rPr lang="ko-KR" altLang="en-US" sz="2000"/>
              <a:t>설정 </a:t>
            </a:r>
            <a:r>
              <a:rPr lang="en-US" altLang="ko-KR" sz="2000"/>
              <a:t>(115,200bps)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000"/>
              <a:t>Hello_world</a:t>
            </a:r>
            <a:r>
              <a:rPr lang="en-US" altLang="ko-KR" sz="2000">
                <a:sym typeface="Wingdings" panose="05000000000000000000" pitchFamily="2" charset="2"/>
              </a:rPr>
              <a:t> </a:t>
            </a:r>
            <a:r>
              <a:rPr lang="en-US" altLang="ko-KR" sz="2000"/>
              <a:t> Run As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Run Configurations </a:t>
            </a:r>
            <a:r>
              <a:rPr lang="en-US" altLang="ko-KR" sz="2000">
                <a:sym typeface="Wingdings" panose="05000000000000000000" pitchFamily="2" charset="2"/>
              </a:rPr>
              <a:t> </a:t>
            </a:r>
            <a:r>
              <a:rPr lang="en-US" altLang="ko-KR" sz="2000"/>
              <a:t>Xilinx C/C++ application (GDB) </a:t>
            </a:r>
            <a:r>
              <a:rPr lang="en-US" altLang="ko-KR" sz="2000">
                <a:sym typeface="Wingdings" panose="05000000000000000000" pitchFamily="2" charset="2"/>
              </a:rPr>
              <a:t> </a:t>
            </a:r>
            <a:r>
              <a:rPr lang="en-US" altLang="ko-KR" sz="2000"/>
              <a:t>RUN </a:t>
            </a:r>
            <a:r>
              <a:rPr lang="ko-KR" altLang="en-US" sz="2000"/>
              <a:t>후 결과 확인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4246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/>
              <a:t>Based on the equation (B[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]=A[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]+5), see the output on the console as shown below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3195318" cy="46302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66" y="2390267"/>
            <a:ext cx="3054786" cy="4177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3364468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6176" y="336446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170363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Adder5 </a:t>
            </a:r>
            <a:r>
              <a:rPr lang="ko-KR" altLang="en-US"/>
              <a:t>대신 </a:t>
            </a:r>
            <a:r>
              <a:rPr lang="en-US" altLang="ko-KR"/>
              <a:t>FIFO </a:t>
            </a:r>
            <a:r>
              <a:rPr lang="ko-KR" altLang="en-US"/>
              <a:t>연결 예제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47409"/>
            <a:ext cx="5105400" cy="3998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6721" y="3040415"/>
            <a:ext cx="20136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DMA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의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MM2S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포트와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FIFO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연결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10400" y="2596732"/>
            <a:ext cx="762000" cy="3124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FIFO</a:t>
            </a:r>
            <a:endParaRPr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248400" y="2797624"/>
            <a:ext cx="762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6248400" y="5568532"/>
            <a:ext cx="762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60168" y="1303933"/>
            <a:ext cx="4176464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수업시간에 배운 </a:t>
            </a:r>
            <a:r>
              <a:rPr lang="en-US" altLang="ko-KR" sz="24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FIFO</a:t>
            </a:r>
            <a:r>
              <a:rPr lang="ko-KR" altLang="en-US" sz="2400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연결 블록도</a:t>
            </a:r>
            <a:endParaRPr lang="ko-KR" altLang="en-US" sz="2400" b="1" dirty="0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324600" y="1834002"/>
            <a:ext cx="1055712" cy="130503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43534" y="2482060"/>
            <a:ext cx="1900808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46810" y="5316504"/>
            <a:ext cx="1900808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76056" y="5879013"/>
            <a:ext cx="19976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DMA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의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S2MM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포트와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FIFO 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연결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69474" y="2247409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Master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010400" y="5342353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Master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086600" y="2606147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Slave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807190" y="5509681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Calibri" panose="020F0502020204030204" pitchFamily="34" charset="0"/>
              </a:rPr>
              <a:t>Slave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63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This 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83568" y="1788785"/>
            <a:ext cx="8178320" cy="3789725"/>
            <a:chOff x="683568" y="1788785"/>
            <a:chExt cx="8178320" cy="37897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1988840"/>
              <a:ext cx="8132336" cy="345638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55955" y="3933056"/>
              <a:ext cx="10679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AXI_GP0 </a:t>
              </a:r>
            </a:p>
            <a:p>
              <a:pPr algn="ctr"/>
              <a:r>
                <a:rPr lang="en-US" altLang="ko-KR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Master</a:t>
              </a:r>
            </a:p>
            <a:p>
              <a:pPr algn="ctr"/>
              <a:r>
                <a:rPr lang="en-US" altLang="ko-KR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(PS)</a:t>
              </a:r>
              <a:endPara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11760" y="1788785"/>
              <a:ext cx="13195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CPU Cache</a:t>
              </a:r>
            </a:p>
            <a:p>
              <a:pPr algn="ctr"/>
              <a:r>
                <a:rPr lang="en-US" altLang="ko-KR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(PS)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95936" y="2492896"/>
              <a:ext cx="753800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3419872" y="2302262"/>
              <a:ext cx="530080" cy="504056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660232" y="3645024"/>
              <a:ext cx="959768" cy="0"/>
            </a:xfrm>
            <a:prstGeom prst="line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520093" y="2820862"/>
              <a:ext cx="13195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CPU Cache</a:t>
              </a:r>
            </a:p>
            <a:p>
              <a:pPr algn="ctr"/>
              <a:r>
                <a:rPr lang="en-US" altLang="ko-KR" sz="2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(PS)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68681" y="4365104"/>
              <a:ext cx="4940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</a:t>
              </a:r>
              <a:endParaRPr lang="ko-KR" altLang="en-US" sz="24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300192" y="2060848"/>
              <a:ext cx="2561696" cy="493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9384" y="5085068"/>
              <a:ext cx="2561696" cy="493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3923928" y="2807640"/>
            <a:ext cx="1062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AXI_ACP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515089" y="3948200"/>
            <a:ext cx="1062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AXI_ACP </a:t>
            </a:r>
          </a:p>
        </p:txBody>
      </p:sp>
    </p:spTree>
    <p:extLst>
      <p:ext uri="{BB962C8B-B14F-4D97-AF65-F5344CB8AC3E}">
        <p14:creationId xmlns:p14="http://schemas.microsoft.com/office/powerpoint/2010/main" val="1734336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END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Zynq AXI Interfaces between PS and PL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196752"/>
            <a:ext cx="7992888" cy="47020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560" y="1828307"/>
            <a:ext cx="1772953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546453"/>
            <a:ext cx="7848872" cy="5306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02869" y="2096643"/>
            <a:ext cx="2808312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34203" y="1838035"/>
            <a:ext cx="2026229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92C55-27C4-4058-B797-4835C588CEF6}"/>
              </a:ext>
            </a:extLst>
          </p:cNvPr>
          <p:cNvSpPr/>
          <p:nvPr/>
        </p:nvSpPr>
        <p:spPr>
          <a:xfrm>
            <a:off x="395536" y="5988184"/>
            <a:ext cx="8480042" cy="584775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ACP, GP, HP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는 모두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Full AXI (memory mapped)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이며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사용하고자 하는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가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연결해야 하는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IP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가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AXI_Lite 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또는 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AXI_Streaming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일 경우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, AXI interconnect core</a:t>
            </a:r>
            <a:r>
              <a:rPr lang="ko-KR" altLang="en-US" sz="1600">
                <a:latin typeface="Calibri" panose="020F0502020204030204" pitchFamily="34" charset="0"/>
                <a:cs typeface="Calibri" panose="020F0502020204030204" pitchFamily="34" charset="0"/>
              </a:rPr>
              <a:t>가 변경해 줌</a:t>
            </a:r>
            <a:r>
              <a:rPr lang="en-US" altLang="ko-KR" sz="16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48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AXI Interfaces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827584" y="5603018"/>
            <a:ext cx="7626071" cy="923330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Memory Mapped AXI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는 주소 채널이 있으므로 여러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master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와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slave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붙어 있는 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shared bus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사용가능</a:t>
            </a:r>
            <a:endParaRPr lang="en-US" altLang="ko-KR" b="1">
              <a:solidFill>
                <a:srgbClr val="FF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AXI Stream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은 주소 채널이 없으므로</a:t>
            </a:r>
            <a:r>
              <a:rPr lang="en-US" altLang="ko-KR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point-to-point bus</a:t>
            </a:r>
            <a:r>
              <a:rPr lang="ko-KR" altLang="en-US" b="1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에서만 사용가능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3511" y="3290288"/>
            <a:ext cx="1421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AXI </a:t>
            </a:r>
          </a:p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Interfaces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00073" y="2851776"/>
            <a:ext cx="936104" cy="9361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324386" y="3931896"/>
            <a:ext cx="887477" cy="9997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5982" y="2395811"/>
            <a:ext cx="1256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Mapped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36067" y="4579968"/>
            <a:ext cx="263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Stream</a:t>
            </a:r>
          </a:p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(Point-to-Point Bus)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090312" y="1819061"/>
            <a:ext cx="936104" cy="9361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114625" y="2899181"/>
            <a:ext cx="887477" cy="9997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2592" y="1124744"/>
            <a:ext cx="2643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Full AXI</a:t>
            </a:r>
          </a:p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(Burst Capable)</a:t>
            </a:r>
          </a:p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(High-Performance)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6787" y="3350427"/>
            <a:ext cx="1775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AXI-Lite</a:t>
            </a:r>
          </a:p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(Single-Beat)</a:t>
            </a:r>
          </a:p>
          <a:p>
            <a:pPr algn="ctr"/>
            <a:r>
              <a:rPr lang="en-US" altLang="ko-KR" sz="2400">
                <a:latin typeface="Calibri" panose="020F0502020204030204" pitchFamily="34" charset="0"/>
                <a:cs typeface="Calibri" panose="020F0502020204030204" pitchFamily="34" charset="0"/>
              </a:rPr>
              <a:t>(Peripheral)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17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AXI Interfaces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50404" y="3573016"/>
          <a:ext cx="7643192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104">
                  <a:extLst>
                    <a:ext uri="{9D8B030D-6E8A-4147-A177-3AD203B41FA5}">
                      <a16:colId xmlns:a16="http://schemas.microsoft.com/office/drawing/2014/main" val="301178317"/>
                    </a:ext>
                  </a:extLst>
                </a:gridCol>
                <a:gridCol w="4459088">
                  <a:extLst>
                    <a:ext uri="{9D8B030D-6E8A-4147-A177-3AD203B41FA5}">
                      <a16:colId xmlns:a16="http://schemas.microsoft.com/office/drawing/2014/main" val="2782023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Interface</a:t>
                      </a:r>
                      <a:endParaRPr lang="ko-KR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Features</a:t>
                      </a:r>
                      <a:endParaRPr lang="ko-KR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04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Memory Mapped</a:t>
                      </a:r>
                      <a:r>
                        <a:rPr lang="en-US" altLang="ko-KR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/ Full</a:t>
                      </a:r>
                    </a:p>
                    <a:p>
                      <a:pPr algn="l" latinLnBrk="1"/>
                      <a:r>
                        <a:rPr lang="en-US" altLang="ko-KR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(AXI4)</a:t>
                      </a:r>
                      <a:endParaRPr lang="ko-KR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Traditional</a:t>
                      </a:r>
                      <a:r>
                        <a:rPr lang="en-US" altLang="ko-KR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address/data burst</a:t>
                      </a:r>
                    </a:p>
                    <a:p>
                      <a:pPr algn="l" latinLnBrk="1"/>
                      <a:r>
                        <a:rPr lang="en-US" altLang="ko-KR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(single address, multiple data)</a:t>
                      </a:r>
                      <a:endParaRPr lang="ko-KR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11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Streaming</a:t>
                      </a:r>
                    </a:p>
                    <a:p>
                      <a:pPr algn="l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(AXI4-Stream)</a:t>
                      </a:r>
                      <a:endParaRPr lang="ko-KR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Data-only, burst</a:t>
                      </a:r>
                      <a:endParaRPr lang="ko-KR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554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Lite</a:t>
                      </a:r>
                    </a:p>
                    <a:p>
                      <a:pPr algn="l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(AXI4-Lite)</a:t>
                      </a:r>
                      <a:endParaRPr lang="ko-KR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Traditional address</a:t>
                      </a:r>
                      <a:r>
                        <a:rPr lang="en-US" altLang="ko-KR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/data – no burst</a:t>
                      </a:r>
                    </a:p>
                    <a:p>
                      <a:pPr algn="l" latinLnBrk="1"/>
                      <a:r>
                        <a:rPr lang="en-US" altLang="ko-KR" sz="20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(single address, single data)</a:t>
                      </a:r>
                      <a:endParaRPr lang="ko-KR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4184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20" y="1340768"/>
            <a:ext cx="7661176" cy="19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4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This Lab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560065"/>
          </a:xfrm>
          <a:ln w="28575">
            <a:solidFill>
              <a:srgbClr val="FF0000"/>
            </a:solidFill>
            <a:prstDash val="sysDot"/>
          </a:ln>
        </p:spPr>
        <p:txBody>
          <a:bodyPr>
            <a:noAutofit/>
          </a:bodyPr>
          <a:lstStyle/>
          <a:p>
            <a:r>
              <a:rPr lang="en-US" altLang="ko-KR" sz="1600" dirty="0"/>
              <a:t>The AXI-lite</a:t>
            </a:r>
            <a:r>
              <a:rPr lang="en-US" altLang="ko-KR" sz="1600"/>
              <a:t>: </a:t>
            </a:r>
            <a:r>
              <a:rPr lang="en-US" altLang="ko-KR" sz="1600" b="1" i="1"/>
              <a:t>AXI </a:t>
            </a:r>
            <a:r>
              <a:rPr lang="en-US" altLang="ko-KR" sz="1600" b="1" i="1" dirty="0"/>
              <a:t>DMA </a:t>
            </a:r>
            <a:r>
              <a:rPr lang="en-US" altLang="ko-KR" sz="1600" b="1" i="1"/>
              <a:t>to setup (AXI Lite)</a:t>
            </a:r>
          </a:p>
          <a:p>
            <a:r>
              <a:rPr lang="en-US" altLang="ko-KR" sz="1600"/>
              <a:t>AXI_MM2S, </a:t>
            </a:r>
            <a:r>
              <a:rPr lang="en-US" altLang="ko-KR" sz="1600" dirty="0"/>
              <a:t>AXI_S2MM</a:t>
            </a:r>
            <a:r>
              <a:rPr lang="en-US" altLang="ko-KR" sz="1600"/>
              <a:t>: </a:t>
            </a:r>
            <a:r>
              <a:rPr lang="en-US" altLang="ko-KR" sz="1600" b="1" i="1"/>
              <a:t>Shared Bus (Full AXI Interface)</a:t>
            </a:r>
            <a:r>
              <a:rPr lang="en-US" altLang="ko-KR" sz="1600"/>
              <a:t>. </a:t>
            </a:r>
            <a:endParaRPr lang="en-US" altLang="ko-KR" sz="1600" dirty="0"/>
          </a:p>
          <a:p>
            <a:r>
              <a:rPr lang="en-US" altLang="ko-KR" sz="1600" dirty="0"/>
              <a:t>The AXI</a:t>
            </a:r>
            <a:r>
              <a:rPr lang="en-US" altLang="ko-KR" sz="1600" b="1" dirty="0"/>
              <a:t>S</a:t>
            </a:r>
            <a:r>
              <a:rPr lang="en-US" altLang="ko-KR" sz="1600"/>
              <a:t>_MM2S, </a:t>
            </a:r>
            <a:r>
              <a:rPr lang="en-US" altLang="ko-KR" sz="1600" dirty="0"/>
              <a:t>AXI</a:t>
            </a:r>
            <a:r>
              <a:rPr lang="en-US" altLang="ko-KR" sz="1600" b="1" dirty="0"/>
              <a:t>S</a:t>
            </a:r>
            <a:r>
              <a:rPr lang="en-US" altLang="ko-KR" sz="1600"/>
              <a:t>_S2MM: </a:t>
            </a:r>
            <a:r>
              <a:rPr lang="en-US" altLang="ko-KR" sz="1600" b="1" i="1"/>
              <a:t>AXI4-streaming buses (1-to-1</a:t>
            </a:r>
            <a:r>
              <a:rPr lang="ko-KR" altLang="en-US" sz="1600" b="1" i="1"/>
              <a:t> </a:t>
            </a:r>
            <a:r>
              <a:rPr lang="en-US" altLang="ko-KR" sz="1600" b="1" i="1"/>
              <a:t>AXI</a:t>
            </a:r>
            <a:r>
              <a:rPr lang="ko-KR" altLang="en-US" sz="1600" b="1" i="1"/>
              <a:t> </a:t>
            </a:r>
            <a:r>
              <a:rPr lang="en-US" altLang="ko-KR" sz="1600" b="1" i="1"/>
              <a:t>Streaming</a:t>
            </a:r>
            <a:r>
              <a:rPr lang="ko-KR" altLang="en-US" sz="1600" b="1" i="1"/>
              <a:t> </a:t>
            </a:r>
            <a:r>
              <a:rPr lang="en-US" altLang="ko-KR" sz="1600" b="1" i="1"/>
              <a:t>Interface)</a:t>
            </a:r>
            <a:endParaRPr lang="en-US" altLang="ko-KR" sz="1600" dirty="0"/>
          </a:p>
          <a:p>
            <a:r>
              <a:rPr lang="en-US" altLang="ko-KR" sz="1600" dirty="0"/>
              <a:t>MM2S stands for Memory-Mapped to Streaming, whereas S2MM stands for Streaming to </a:t>
            </a:r>
            <a:r>
              <a:rPr lang="en-US" altLang="ko-KR" sz="1600"/>
              <a:t>Memory-Mapped.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2E096-AF44-4B8F-96D6-3D2AC971CDA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44588"/>
            <a:ext cx="5908129" cy="29842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46103" y="2786611"/>
            <a:ext cx="1222821" cy="646331"/>
          </a:xfrm>
          <a:prstGeom prst="rect">
            <a:avLst/>
          </a:prstGeom>
          <a:solidFill>
            <a:srgbClr val="EBF1DF"/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L2 Cache </a:t>
            </a:r>
          </a:p>
          <a:p>
            <a:pPr algn="ctr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7869" y="2972413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6410" y="232025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Slave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7869" y="3500646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873978" y="2657513"/>
            <a:ext cx="1594133" cy="177959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514476" y="4026840"/>
            <a:ext cx="216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Shared Bus (Full AXI)</a:t>
            </a:r>
            <a:endParaRPr lang="ko-KR" alt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93110" y="2857956"/>
            <a:ext cx="736965" cy="936104"/>
          </a:xfrm>
          <a:prstGeom prst="rect">
            <a:avLst/>
          </a:prstGeom>
          <a:solidFill>
            <a:srgbClr val="EBF1DF"/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Custom</a:t>
            </a:r>
          </a:p>
          <a:p>
            <a:pPr algn="ctr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IP</a:t>
            </a:r>
          </a:p>
          <a:p>
            <a:pPr algn="ctr"/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(Adder5)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7392" y="2778368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ko-KR" altLang="en-US" sz="1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2544" y="3616965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ko-KR" altLang="en-US" sz="1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78639" y="2083682"/>
            <a:ext cx="201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Point-to-point bus</a:t>
            </a:r>
          </a:p>
          <a:p>
            <a:r>
              <a:rPr lang="en-US" altLang="ko-KR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(AXI Streaming)</a:t>
            </a:r>
            <a:endParaRPr lang="ko-KR" altLang="en-US" b="1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185370" y="2724412"/>
            <a:ext cx="1606193" cy="624335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185370" y="3361389"/>
            <a:ext cx="1699519" cy="624335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32341" y="2901974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ko-KR" altLang="en-US" sz="1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6742" y="3509136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ko-KR" altLang="en-US" sz="1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4347976" y="3695203"/>
            <a:ext cx="375953" cy="17189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668753" y="3730808"/>
            <a:ext cx="718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  <a:latin typeface="+mn-ea"/>
              </a:rPr>
              <a:t>Write</a:t>
            </a:r>
            <a:endParaRPr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4327247" y="2778368"/>
            <a:ext cx="379516" cy="30121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654778" y="2569261"/>
            <a:ext cx="666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  <a:latin typeface="+mn-ea"/>
              </a:rPr>
              <a:t>Read</a:t>
            </a:r>
            <a:endParaRPr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16285" y="3211688"/>
            <a:ext cx="1015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ACP Slave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8750" y="1592146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GP0 Master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AA9C17-C7FD-4A2C-B632-E22BBC808732}"/>
              </a:ext>
            </a:extLst>
          </p:cNvPr>
          <p:cNvSpPr txBox="1"/>
          <p:nvPr/>
        </p:nvSpPr>
        <p:spPr>
          <a:xfrm>
            <a:off x="3735057" y="1947951"/>
            <a:ext cx="118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AXI Lite</a:t>
            </a:r>
            <a:endParaRPr lang="ko-KR" alt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830948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61374180-33AE-49D8-9DE2-A20149EEF593}" vid="{0EC5A97F-B3A0-442B-B396-AA0A4FE678D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80303</TotalTime>
  <Words>1784</Words>
  <Application>Microsoft Office PowerPoint</Application>
  <PresentationFormat>화면 슬라이드 쇼(4:3)</PresentationFormat>
  <Paragraphs>377</Paragraphs>
  <Slides>50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62" baseType="lpstr">
      <vt:lpstr>HY견고딕</vt:lpstr>
      <vt:lpstr>HY헤드라인M</vt:lpstr>
      <vt:lpstr>굴림</vt:lpstr>
      <vt:lpstr>맑은 고딕</vt:lpstr>
      <vt:lpstr>휴먼편지체</vt:lpstr>
      <vt:lpstr>Arial</vt:lpstr>
      <vt:lpstr>Calibri</vt:lpstr>
      <vt:lpstr>Cambria Math</vt:lpstr>
      <vt:lpstr>Courier New</vt:lpstr>
      <vt:lpstr>Wingdings</vt:lpstr>
      <vt:lpstr>3_기본 디자인</vt:lpstr>
      <vt:lpstr>테마1</vt:lpstr>
      <vt:lpstr>Lab8: SoC Design Flow Using  HLS and DMA</vt:lpstr>
      <vt:lpstr>ZYNQ AXI PS-PL Interfaces</vt:lpstr>
      <vt:lpstr>In This Lab</vt:lpstr>
      <vt:lpstr>In This Lab</vt:lpstr>
      <vt:lpstr>In This Lab</vt:lpstr>
      <vt:lpstr>Zynq AXI Interfaces between PS and PL</vt:lpstr>
      <vt:lpstr>AXI Interfaces</vt:lpstr>
      <vt:lpstr>AXI Interfaces</vt:lpstr>
      <vt:lpstr>In This Lab</vt:lpstr>
      <vt:lpstr>Launch Vivado HLS</vt:lpstr>
      <vt:lpstr>Create Project</vt:lpstr>
      <vt:lpstr>Create Project</vt:lpstr>
      <vt:lpstr>Create Project</vt:lpstr>
      <vt:lpstr>Create Project</vt:lpstr>
      <vt:lpstr>Create Project</vt:lpstr>
      <vt:lpstr>Create Project</vt:lpstr>
      <vt:lpstr>Source Code 추가</vt:lpstr>
      <vt:lpstr>Source Code 추가</vt:lpstr>
      <vt:lpstr>입력을 AXI Streaming Interface로 변경</vt:lpstr>
      <vt:lpstr>입력을 AXI Streaming Interface로 변경</vt:lpstr>
      <vt:lpstr>Top Module 설정</vt:lpstr>
      <vt:lpstr>Synthesize the Design</vt:lpstr>
      <vt:lpstr>Export the RTL Core to IP Catalog</vt:lpstr>
      <vt:lpstr>Export the RTL Core to IP Catalog</vt:lpstr>
      <vt:lpstr>Launch the Vivado Design Suite</vt:lpstr>
      <vt:lpstr>IP Catalog에서 이용하기 위한 경로 추가</vt:lpstr>
      <vt:lpstr>IP Catalog에서 이용하기 위한 경로 추가</vt:lpstr>
      <vt:lpstr>Vivado에서 아래의 루틴을 실행</vt:lpstr>
      <vt:lpstr>Create Processing System (PS)</vt:lpstr>
      <vt:lpstr>Create Processing System (PS)</vt:lpstr>
      <vt:lpstr>Create Processing System (PS)</vt:lpstr>
      <vt:lpstr>AXI DMA 추가</vt:lpstr>
      <vt:lpstr>AXI DMA 추가</vt:lpstr>
      <vt:lpstr>DMA와 AXI 연결</vt:lpstr>
      <vt:lpstr>DMA와 AXI 연결</vt:lpstr>
      <vt:lpstr>DMA와 AXI 연결</vt:lpstr>
      <vt:lpstr>Adder5 추가, DMA와 AXI로 연결</vt:lpstr>
      <vt:lpstr>Adder5 추가, DMA와 AXI로 연결</vt:lpstr>
      <vt:lpstr>Adder5 추가, DMA와 AXI로 연결</vt:lpstr>
      <vt:lpstr>Adder5 추가, DMA와 AXI로 연결</vt:lpstr>
      <vt:lpstr>DMA Interrupt를 PS에 연결</vt:lpstr>
      <vt:lpstr>DMA Interrupt를 PS에 연결</vt:lpstr>
      <vt:lpstr>DMA Interrupt를 PS에 연결</vt:lpstr>
      <vt:lpstr>Adder5의 ap_start에 ‘1’ 인가</vt:lpstr>
      <vt:lpstr>완성된 Block Diagram</vt:lpstr>
      <vt:lpstr>아래의 루틴을 실행</vt:lpstr>
      <vt:lpstr>SDK에서 아래의 루틴을 실행</vt:lpstr>
      <vt:lpstr>결과 화면</vt:lpstr>
      <vt:lpstr>Adder5 대신 FIFO 연결 예제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wjyun</dc:creator>
  <cp:lastModifiedBy>Park Sang Yoon</cp:lastModifiedBy>
  <cp:revision>3308</cp:revision>
  <cp:lastPrinted>2016-10-19T09:12:29Z</cp:lastPrinted>
  <dcterms:created xsi:type="dcterms:W3CDTF">2013-04-01T07:13:57Z</dcterms:created>
  <dcterms:modified xsi:type="dcterms:W3CDTF">2020-06-09T10:52:34Z</dcterms:modified>
</cp:coreProperties>
</file>